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4"/>
  </p:notesMasterIdLst>
  <p:handoutMasterIdLst>
    <p:handoutMasterId r:id="rId25"/>
  </p:handoutMasterIdLst>
  <p:sldIdLst>
    <p:sldId id="258" r:id="rId5"/>
    <p:sldId id="265" r:id="rId6"/>
    <p:sldId id="268" r:id="rId7"/>
    <p:sldId id="272" r:id="rId8"/>
    <p:sldId id="277" r:id="rId9"/>
    <p:sldId id="282" r:id="rId10"/>
    <p:sldId id="287" r:id="rId11"/>
    <p:sldId id="300" r:id="rId12"/>
    <p:sldId id="301" r:id="rId13"/>
    <p:sldId id="302" r:id="rId14"/>
    <p:sldId id="303" r:id="rId15"/>
    <p:sldId id="304" r:id="rId16"/>
    <p:sldId id="305" r:id="rId17"/>
    <p:sldId id="306" r:id="rId18"/>
    <p:sldId id="307" r:id="rId19"/>
    <p:sldId id="308" r:id="rId20"/>
    <p:sldId id="309" r:id="rId21"/>
    <p:sldId id="310" r:id="rId22"/>
    <p:sldId id="299" r:id="rId23"/>
  </p:sldIdLst>
  <p:sldSz cx="12192000" cy="6858000"/>
  <p:notesSz cx="6858000" cy="9144000"/>
  <p:embeddedFontLst>
    <p:embeddedFont>
      <p:font typeface="Avenir Next LT Pro" panose="020B0504020202020204" pitchFamily="34" charset="0"/>
      <p:regular r:id="rId26"/>
      <p:bold r:id="rId27"/>
      <p:italic r:id="rId28"/>
      <p:boldItalic r:id="rId29"/>
    </p:embeddedFont>
    <p:embeddedFont>
      <p:font typeface="Calibri" panose="020F0502020204030204" pitchFamily="34" charset="0"/>
      <p:regular r:id="rId30"/>
      <p:bold r:id="rId31"/>
      <p:italic r:id="rId32"/>
      <p:boldItalic r:id="rId33"/>
    </p:embeddedFont>
    <p:embeddedFont>
      <p:font typeface="Speak Pro" panose="020B0504020101020102"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9" autoAdjust="0"/>
  </p:normalViewPr>
  <p:slideViewPr>
    <p:cSldViewPr snapToGrid="0">
      <p:cViewPr varScale="1">
        <p:scale>
          <a:sx n="67" d="100"/>
          <a:sy n="67" d="100"/>
        </p:scale>
        <p:origin x="644" y="56"/>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9.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7/31/2021</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7/31/2021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7/31/2021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7/31/2021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7/31/2021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7/31/2021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7/31/2021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7/31/2021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7/31/2021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7/31/2021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7/31/2021</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7/31/2021</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7/31/2021</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7/31/2021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7/31/2021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7/31/2021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7/31/2021</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7/31/2021</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7/31/2021</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7/31/2021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7/31/2021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7/31/2021</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7/31/2021</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7/31/2021</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7/31/2021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7/31/2021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7/31/2021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7/31/2021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7/31/2021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7/31/2021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7/31/2021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7/31/2021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7/31/2021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7/31/2021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7/31/2021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7/31/2021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7/31/2021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7/31/2021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7/31/2021</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7/31/2021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7/31/2021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7/31/2021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7/31/2021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7/31/2021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7/31/2021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7/31/2021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7/31/2021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7/31/2021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7/31/2021</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hyperlink" Target="https://intellipaat.com/blog/what-is-computer-vision/" TargetMode="Externa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2.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p:txBody>
          <a:bodyPr/>
          <a:lstStyle/>
          <a:p>
            <a:r>
              <a:rPr lang="en-US" dirty="0"/>
              <a:t>LAB ACTIVITY-10</a:t>
            </a:r>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p:txBody>
          <a:bodyPr/>
          <a:lstStyle/>
          <a:p>
            <a:r>
              <a:rPr lang="en-US" dirty="0"/>
              <a:t>By: Amogh Garg (2020UCO1688)</a:t>
            </a:r>
          </a:p>
        </p:txBody>
      </p: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4DAC-700E-49AA-B032-82D33F07D542}"/>
              </a:ext>
            </a:extLst>
          </p:cNvPr>
          <p:cNvSpPr>
            <a:spLocks noGrp="1"/>
          </p:cNvSpPr>
          <p:nvPr>
            <p:ph type="title"/>
          </p:nvPr>
        </p:nvSpPr>
        <p:spPr/>
        <p:txBody>
          <a:bodyPr/>
          <a:lstStyle/>
          <a:p>
            <a:r>
              <a:rPr lang="en-US" dirty="0"/>
              <a:t>Supervised Learning Example</a:t>
            </a:r>
            <a:endParaRPr lang="en-IN" dirty="0"/>
          </a:p>
        </p:txBody>
      </p:sp>
      <p:sp>
        <p:nvSpPr>
          <p:cNvPr id="4" name="Footer Placeholder 3">
            <a:extLst>
              <a:ext uri="{FF2B5EF4-FFF2-40B4-BE49-F238E27FC236}">
                <a16:creationId xmlns:a16="http://schemas.microsoft.com/office/drawing/2014/main" id="{26AE6BC9-A49E-4A79-BE2D-9CE3E58CC645}"/>
              </a:ext>
            </a:extLst>
          </p:cNvPr>
          <p:cNvSpPr>
            <a:spLocks noGrp="1"/>
          </p:cNvSpPr>
          <p:nvPr>
            <p:ph type="ftr" sz="quarter" idx="11"/>
          </p:nvPr>
        </p:nvSpPr>
        <p:spPr/>
        <p:txBody>
          <a:bodyPr/>
          <a:lstStyle/>
          <a:p>
            <a:r>
              <a:rPr lang="en-US" dirty="0"/>
              <a:t>Machine Learning</a:t>
            </a:r>
          </a:p>
        </p:txBody>
      </p:sp>
      <p:sp>
        <p:nvSpPr>
          <p:cNvPr id="5" name="Slide Number Placeholder 4">
            <a:extLst>
              <a:ext uri="{FF2B5EF4-FFF2-40B4-BE49-F238E27FC236}">
                <a16:creationId xmlns:a16="http://schemas.microsoft.com/office/drawing/2014/main" id="{98FD19B2-4677-4329-843B-A7237E548F0B}"/>
              </a:ext>
            </a:extLst>
          </p:cNvPr>
          <p:cNvSpPr>
            <a:spLocks noGrp="1"/>
          </p:cNvSpPr>
          <p:nvPr>
            <p:ph type="sldNum" sz="quarter" idx="12"/>
          </p:nvPr>
        </p:nvSpPr>
        <p:spPr/>
        <p:txBody>
          <a:bodyPr/>
          <a:lstStyle/>
          <a:p>
            <a:fld id="{95CBEC59-7FF9-4688-98DF-89832A0C9025}" type="slidenum">
              <a:rPr lang="en-US" smtClean="0"/>
              <a:t>10</a:t>
            </a:fld>
            <a:endParaRPr lang="en-US" dirty="0"/>
          </a:p>
        </p:txBody>
      </p:sp>
      <p:pic>
        <p:nvPicPr>
          <p:cNvPr id="9" name="Picture 8">
            <a:extLst>
              <a:ext uri="{FF2B5EF4-FFF2-40B4-BE49-F238E27FC236}">
                <a16:creationId xmlns:a16="http://schemas.microsoft.com/office/drawing/2014/main" id="{607250A6-419B-4D5D-9FD1-F98856556822}"/>
              </a:ext>
            </a:extLst>
          </p:cNvPr>
          <p:cNvPicPr>
            <a:picLocks noChangeAspect="1"/>
          </p:cNvPicPr>
          <p:nvPr/>
        </p:nvPicPr>
        <p:blipFill>
          <a:blip r:embed="rId2"/>
          <a:stretch>
            <a:fillRect/>
          </a:stretch>
        </p:blipFill>
        <p:spPr>
          <a:xfrm>
            <a:off x="590401" y="1872407"/>
            <a:ext cx="6486674" cy="3480643"/>
          </a:xfrm>
          <a:prstGeom prst="rect">
            <a:avLst/>
          </a:prstGeom>
        </p:spPr>
      </p:pic>
      <p:pic>
        <p:nvPicPr>
          <p:cNvPr id="11" name="Picture 10">
            <a:extLst>
              <a:ext uri="{FF2B5EF4-FFF2-40B4-BE49-F238E27FC236}">
                <a16:creationId xmlns:a16="http://schemas.microsoft.com/office/drawing/2014/main" id="{9687EE43-DD57-4266-AA93-CBB781529C0F}"/>
              </a:ext>
            </a:extLst>
          </p:cNvPr>
          <p:cNvPicPr>
            <a:picLocks noChangeAspect="1"/>
          </p:cNvPicPr>
          <p:nvPr/>
        </p:nvPicPr>
        <p:blipFill>
          <a:blip r:embed="rId3"/>
          <a:stretch>
            <a:fillRect/>
          </a:stretch>
        </p:blipFill>
        <p:spPr>
          <a:xfrm>
            <a:off x="7162799" y="1872407"/>
            <a:ext cx="4543425" cy="3480643"/>
          </a:xfrm>
          <a:prstGeom prst="rect">
            <a:avLst/>
          </a:prstGeom>
        </p:spPr>
      </p:pic>
    </p:spTree>
    <p:extLst>
      <p:ext uri="{BB962C8B-B14F-4D97-AF65-F5344CB8AC3E}">
        <p14:creationId xmlns:p14="http://schemas.microsoft.com/office/powerpoint/2010/main" val="2496252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CEC7E-0451-43FF-A8FA-281EF15B49AC}"/>
              </a:ext>
            </a:extLst>
          </p:cNvPr>
          <p:cNvSpPr>
            <a:spLocks noGrp="1"/>
          </p:cNvSpPr>
          <p:nvPr>
            <p:ph type="title"/>
          </p:nvPr>
        </p:nvSpPr>
        <p:spPr/>
        <p:txBody>
          <a:bodyPr/>
          <a:lstStyle/>
          <a:p>
            <a:r>
              <a:rPr lang="en-US" dirty="0"/>
              <a:t>Unsupervised Learning Example</a:t>
            </a:r>
            <a:endParaRPr lang="en-IN" dirty="0"/>
          </a:p>
        </p:txBody>
      </p:sp>
      <p:sp>
        <p:nvSpPr>
          <p:cNvPr id="4" name="Footer Placeholder 3">
            <a:extLst>
              <a:ext uri="{FF2B5EF4-FFF2-40B4-BE49-F238E27FC236}">
                <a16:creationId xmlns:a16="http://schemas.microsoft.com/office/drawing/2014/main" id="{41EEA9DD-C314-4426-B9D5-C7D152F8C244}"/>
              </a:ext>
            </a:extLst>
          </p:cNvPr>
          <p:cNvSpPr>
            <a:spLocks noGrp="1"/>
          </p:cNvSpPr>
          <p:nvPr>
            <p:ph type="ftr" sz="quarter" idx="11"/>
          </p:nvPr>
        </p:nvSpPr>
        <p:spPr/>
        <p:txBody>
          <a:bodyPr/>
          <a:lstStyle/>
          <a:p>
            <a:r>
              <a:rPr lang="en-US" dirty="0"/>
              <a:t>Machine Learning</a:t>
            </a:r>
          </a:p>
        </p:txBody>
      </p:sp>
      <p:sp>
        <p:nvSpPr>
          <p:cNvPr id="5" name="Slide Number Placeholder 4">
            <a:extLst>
              <a:ext uri="{FF2B5EF4-FFF2-40B4-BE49-F238E27FC236}">
                <a16:creationId xmlns:a16="http://schemas.microsoft.com/office/drawing/2014/main" id="{8796CD9B-F92A-434E-808A-432D194F3CE1}"/>
              </a:ext>
            </a:extLst>
          </p:cNvPr>
          <p:cNvSpPr>
            <a:spLocks noGrp="1"/>
          </p:cNvSpPr>
          <p:nvPr>
            <p:ph type="sldNum" sz="quarter" idx="12"/>
          </p:nvPr>
        </p:nvSpPr>
        <p:spPr/>
        <p:txBody>
          <a:bodyPr/>
          <a:lstStyle/>
          <a:p>
            <a:fld id="{95CBEC59-7FF9-4688-98DF-89832A0C9025}" type="slidenum">
              <a:rPr lang="en-US" smtClean="0"/>
              <a:t>11</a:t>
            </a:fld>
            <a:endParaRPr lang="en-US" dirty="0"/>
          </a:p>
        </p:txBody>
      </p:sp>
      <p:pic>
        <p:nvPicPr>
          <p:cNvPr id="9" name="Picture 8">
            <a:extLst>
              <a:ext uri="{FF2B5EF4-FFF2-40B4-BE49-F238E27FC236}">
                <a16:creationId xmlns:a16="http://schemas.microsoft.com/office/drawing/2014/main" id="{3992F460-F766-453B-B898-2FF3E694A3F0}"/>
              </a:ext>
            </a:extLst>
          </p:cNvPr>
          <p:cNvPicPr>
            <a:picLocks noChangeAspect="1"/>
          </p:cNvPicPr>
          <p:nvPr/>
        </p:nvPicPr>
        <p:blipFill>
          <a:blip r:embed="rId2"/>
          <a:stretch>
            <a:fillRect/>
          </a:stretch>
        </p:blipFill>
        <p:spPr>
          <a:xfrm>
            <a:off x="1676400" y="1872407"/>
            <a:ext cx="8839200" cy="3657600"/>
          </a:xfrm>
          <a:prstGeom prst="rect">
            <a:avLst/>
          </a:prstGeom>
        </p:spPr>
      </p:pic>
    </p:spTree>
    <p:extLst>
      <p:ext uri="{BB962C8B-B14F-4D97-AF65-F5344CB8AC3E}">
        <p14:creationId xmlns:p14="http://schemas.microsoft.com/office/powerpoint/2010/main" val="3834030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9E2FD-581C-4781-8F07-A97798A33245}"/>
              </a:ext>
            </a:extLst>
          </p:cNvPr>
          <p:cNvSpPr>
            <a:spLocks noGrp="1"/>
          </p:cNvSpPr>
          <p:nvPr>
            <p:ph type="title"/>
          </p:nvPr>
        </p:nvSpPr>
        <p:spPr/>
        <p:txBody>
          <a:bodyPr/>
          <a:lstStyle/>
          <a:p>
            <a:r>
              <a:rPr lang="en-US" dirty="0"/>
              <a:t>Classification vs Regression</a:t>
            </a:r>
            <a:endParaRPr lang="en-IN" dirty="0"/>
          </a:p>
        </p:txBody>
      </p:sp>
      <p:sp>
        <p:nvSpPr>
          <p:cNvPr id="3" name="Content Placeholder 2">
            <a:extLst>
              <a:ext uri="{FF2B5EF4-FFF2-40B4-BE49-F238E27FC236}">
                <a16:creationId xmlns:a16="http://schemas.microsoft.com/office/drawing/2014/main" id="{7C3A72DA-3395-491A-A401-03C96ECA1D43}"/>
              </a:ext>
            </a:extLst>
          </p:cNvPr>
          <p:cNvSpPr>
            <a:spLocks noGrp="1"/>
          </p:cNvSpPr>
          <p:nvPr>
            <p:ph idx="1"/>
          </p:nvPr>
        </p:nvSpPr>
        <p:spPr>
          <a:xfrm>
            <a:off x="1527520" y="1733550"/>
            <a:ext cx="8997737" cy="4078645"/>
          </a:xfrm>
        </p:spPr>
        <p:txBody>
          <a:bodyPr>
            <a:normAutofit lnSpcReduction="10000"/>
          </a:bodyPr>
          <a:lstStyle/>
          <a:p>
            <a:pPr marL="285750" indent="-285750">
              <a:buFont typeface="Arial" panose="020B0604020202020204" pitchFamily="34" charset="0"/>
              <a:buChar char="•"/>
            </a:pPr>
            <a:r>
              <a:rPr lang="en-US" b="0" i="0" dirty="0">
                <a:effectLst/>
              </a:rPr>
              <a:t>Classification is a process of finding a function which helps in dividing the dataset into classes based on different parameters. In Classification, a computer program is trained on the training dataset and based on that training, it categorizes the data into different classes.</a:t>
            </a:r>
          </a:p>
          <a:p>
            <a:pPr algn="just"/>
            <a:r>
              <a:rPr lang="en-US" b="0" i="0" dirty="0">
                <a:effectLst/>
              </a:rPr>
              <a:t>The task of the classification algorithm is to find the mapping function to map the input(x) to the discrete output(y).</a:t>
            </a:r>
          </a:p>
          <a:p>
            <a:pPr algn="just"/>
            <a:r>
              <a:rPr lang="en-US" b="1" i="0" dirty="0">
                <a:effectLst/>
              </a:rPr>
              <a:t>Example:</a:t>
            </a:r>
            <a:r>
              <a:rPr lang="en-US" b="0" i="0" dirty="0">
                <a:effectLst/>
              </a:rPr>
              <a:t> The best example to understand the Classification problem is Email Spam Detection. The model is trained on the basis of millions of emails on different parameters, and whenever it receives a new email, it identifies whether the email is spam or not. If the email is spam, then it is moved to the Spam folder.</a:t>
            </a:r>
          </a:p>
          <a:p>
            <a:pPr marL="285750" indent="-285750" algn="just">
              <a:buFont typeface="Arial" panose="020B0604020202020204" pitchFamily="34" charset="0"/>
              <a:buChar char="•"/>
            </a:pPr>
            <a:r>
              <a:rPr lang="en-US" b="0" i="0" dirty="0">
                <a:effectLst/>
              </a:rPr>
              <a:t>Regression is a process of finding the correlations between dependent and independent variables. It helps in predicting the continuous variables such as prediction of </a:t>
            </a:r>
            <a:r>
              <a:rPr lang="en-US" b="1" i="0" dirty="0">
                <a:effectLst/>
              </a:rPr>
              <a:t>Market Trends</a:t>
            </a:r>
            <a:r>
              <a:rPr lang="en-US" b="0" i="0" dirty="0">
                <a:effectLst/>
              </a:rPr>
              <a:t>, prediction of House prices, etc.</a:t>
            </a:r>
          </a:p>
          <a:p>
            <a:pPr algn="just"/>
            <a:r>
              <a:rPr lang="en-US" b="0" i="0" dirty="0">
                <a:effectLst/>
              </a:rPr>
              <a:t>The task of the Regression algorithm is to find the mapping function to map the input variable(x) to the continuous output variable(y).</a:t>
            </a:r>
          </a:p>
          <a:p>
            <a:pPr algn="just"/>
            <a:r>
              <a:rPr lang="en-US" b="1" i="0" dirty="0">
                <a:effectLst/>
              </a:rPr>
              <a:t>Example:</a:t>
            </a:r>
            <a:r>
              <a:rPr lang="en-US" b="0" i="0" dirty="0">
                <a:effectLst/>
              </a:rPr>
              <a:t> Suppose we want to do weather forecasting, so for this, we will use the Regression algorithm. In weather prediction, the model is trained on the past data, and once the training is completed, it can easily predict the weather for future days.</a:t>
            </a:r>
          </a:p>
          <a:p>
            <a:endParaRPr lang="en-IN" dirty="0"/>
          </a:p>
        </p:txBody>
      </p:sp>
      <p:sp>
        <p:nvSpPr>
          <p:cNvPr id="4" name="Footer Placeholder 3">
            <a:extLst>
              <a:ext uri="{FF2B5EF4-FFF2-40B4-BE49-F238E27FC236}">
                <a16:creationId xmlns:a16="http://schemas.microsoft.com/office/drawing/2014/main" id="{6BED86C1-94AE-4890-B365-5A849C3FE9CE}"/>
              </a:ext>
            </a:extLst>
          </p:cNvPr>
          <p:cNvSpPr>
            <a:spLocks noGrp="1"/>
          </p:cNvSpPr>
          <p:nvPr>
            <p:ph type="ftr" sz="quarter" idx="11"/>
          </p:nvPr>
        </p:nvSpPr>
        <p:spPr/>
        <p:txBody>
          <a:bodyPr/>
          <a:lstStyle/>
          <a:p>
            <a:r>
              <a:rPr lang="en-US" dirty="0"/>
              <a:t>Machine Learning</a:t>
            </a:r>
          </a:p>
        </p:txBody>
      </p:sp>
      <p:sp>
        <p:nvSpPr>
          <p:cNvPr id="5" name="Slide Number Placeholder 4">
            <a:extLst>
              <a:ext uri="{FF2B5EF4-FFF2-40B4-BE49-F238E27FC236}">
                <a16:creationId xmlns:a16="http://schemas.microsoft.com/office/drawing/2014/main" id="{2E7B0CBD-8335-4322-BFCF-E91705AB6B83}"/>
              </a:ext>
            </a:extLst>
          </p:cNvPr>
          <p:cNvSpPr>
            <a:spLocks noGrp="1"/>
          </p:cNvSpPr>
          <p:nvPr>
            <p:ph type="sldNum" sz="quarter" idx="12"/>
          </p:nvPr>
        </p:nvSpPr>
        <p:spPr/>
        <p:txBody>
          <a:bodyPr/>
          <a:lstStyle/>
          <a:p>
            <a:fld id="{95CBEC59-7FF9-4688-98DF-89832A0C9025}" type="slidenum">
              <a:rPr lang="en-US" smtClean="0"/>
              <a:t>12</a:t>
            </a:fld>
            <a:endParaRPr lang="en-US" dirty="0"/>
          </a:p>
        </p:txBody>
      </p:sp>
    </p:spTree>
    <p:extLst>
      <p:ext uri="{BB962C8B-B14F-4D97-AF65-F5344CB8AC3E}">
        <p14:creationId xmlns:p14="http://schemas.microsoft.com/office/powerpoint/2010/main" val="4054767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12B49-70D1-4223-B20A-39C7E6794072}"/>
              </a:ext>
            </a:extLst>
          </p:cNvPr>
          <p:cNvSpPr>
            <a:spLocks noGrp="1"/>
          </p:cNvSpPr>
          <p:nvPr>
            <p:ph type="title"/>
          </p:nvPr>
        </p:nvSpPr>
        <p:spPr/>
        <p:txBody>
          <a:bodyPr/>
          <a:lstStyle/>
          <a:p>
            <a:r>
              <a:rPr lang="en-US" dirty="0"/>
              <a:t>Classification vs Regression</a:t>
            </a:r>
            <a:endParaRPr lang="en-IN" dirty="0"/>
          </a:p>
        </p:txBody>
      </p:sp>
      <p:sp>
        <p:nvSpPr>
          <p:cNvPr id="3" name="Text Placeholder 2">
            <a:extLst>
              <a:ext uri="{FF2B5EF4-FFF2-40B4-BE49-F238E27FC236}">
                <a16:creationId xmlns:a16="http://schemas.microsoft.com/office/drawing/2014/main" id="{3806D45A-1A3F-4319-9F73-8D17A9D3B984}"/>
              </a:ext>
            </a:extLst>
          </p:cNvPr>
          <p:cNvSpPr>
            <a:spLocks noGrp="1"/>
          </p:cNvSpPr>
          <p:nvPr>
            <p:ph type="body" idx="1"/>
          </p:nvPr>
        </p:nvSpPr>
        <p:spPr/>
        <p:txBody>
          <a:bodyPr/>
          <a:lstStyle/>
          <a:p>
            <a:r>
              <a:rPr lang="en-US" dirty="0"/>
              <a:t>Classification Models</a:t>
            </a:r>
            <a:endParaRPr lang="en-IN" dirty="0"/>
          </a:p>
        </p:txBody>
      </p:sp>
      <p:sp>
        <p:nvSpPr>
          <p:cNvPr id="4" name="Content Placeholder 3">
            <a:extLst>
              <a:ext uri="{FF2B5EF4-FFF2-40B4-BE49-F238E27FC236}">
                <a16:creationId xmlns:a16="http://schemas.microsoft.com/office/drawing/2014/main" id="{DA8D0E5B-43B2-4B5F-89E9-02E56E0B14A9}"/>
              </a:ext>
            </a:extLst>
          </p:cNvPr>
          <p:cNvSpPr>
            <a:spLocks noGrp="1"/>
          </p:cNvSpPr>
          <p:nvPr>
            <p:ph sz="half" idx="2"/>
          </p:nvPr>
        </p:nvSpPr>
        <p:spPr/>
        <p:txBody>
          <a:bodyPr/>
          <a:lstStyle/>
          <a:p>
            <a:pPr algn="just">
              <a:buFont typeface="Arial" panose="020B0604020202020204" pitchFamily="34" charset="0"/>
              <a:buChar char="•"/>
            </a:pPr>
            <a:r>
              <a:rPr lang="en-IN" b="0" i="0" dirty="0">
                <a:effectLst/>
              </a:rPr>
              <a:t>Logistic Regression</a:t>
            </a:r>
          </a:p>
          <a:p>
            <a:pPr algn="just">
              <a:buFont typeface="Arial" panose="020B0604020202020204" pitchFamily="34" charset="0"/>
              <a:buChar char="•"/>
            </a:pPr>
            <a:r>
              <a:rPr lang="en-IN" b="0" i="0" dirty="0">
                <a:effectLst/>
              </a:rPr>
              <a:t>K-Nearest Neighbours</a:t>
            </a:r>
          </a:p>
          <a:p>
            <a:pPr algn="just">
              <a:buFont typeface="Arial" panose="020B0604020202020204" pitchFamily="34" charset="0"/>
              <a:buChar char="•"/>
            </a:pPr>
            <a:r>
              <a:rPr lang="en-IN" b="0" i="0" dirty="0">
                <a:effectLst/>
              </a:rPr>
              <a:t>Support Vector Machines</a:t>
            </a:r>
          </a:p>
          <a:p>
            <a:pPr algn="just">
              <a:buFont typeface="Arial" panose="020B0604020202020204" pitchFamily="34" charset="0"/>
              <a:buChar char="•"/>
            </a:pPr>
            <a:r>
              <a:rPr lang="en-IN" b="0" i="0" dirty="0">
                <a:effectLst/>
              </a:rPr>
              <a:t>Kernel SVM</a:t>
            </a:r>
          </a:p>
          <a:p>
            <a:pPr algn="just">
              <a:buFont typeface="Arial" panose="020B0604020202020204" pitchFamily="34" charset="0"/>
              <a:buChar char="•"/>
            </a:pPr>
            <a:r>
              <a:rPr lang="en-IN" b="0" i="0" dirty="0">
                <a:effectLst/>
              </a:rPr>
              <a:t>Naïve Bayes</a:t>
            </a:r>
          </a:p>
          <a:p>
            <a:pPr algn="just">
              <a:buFont typeface="Arial" panose="020B0604020202020204" pitchFamily="34" charset="0"/>
              <a:buChar char="•"/>
            </a:pPr>
            <a:r>
              <a:rPr lang="en-IN" b="0" i="0" dirty="0">
                <a:effectLst/>
              </a:rPr>
              <a:t>Decision Tree Classification</a:t>
            </a:r>
          </a:p>
          <a:p>
            <a:pPr algn="just">
              <a:buFont typeface="Arial" panose="020B0604020202020204" pitchFamily="34" charset="0"/>
              <a:buChar char="•"/>
            </a:pPr>
            <a:r>
              <a:rPr lang="en-IN" b="0" i="0" dirty="0">
                <a:effectLst/>
              </a:rPr>
              <a:t>Random Forest Classification</a:t>
            </a:r>
          </a:p>
          <a:p>
            <a:endParaRPr lang="en-IN" dirty="0"/>
          </a:p>
        </p:txBody>
      </p:sp>
      <p:sp>
        <p:nvSpPr>
          <p:cNvPr id="5" name="Text Placeholder 4">
            <a:extLst>
              <a:ext uri="{FF2B5EF4-FFF2-40B4-BE49-F238E27FC236}">
                <a16:creationId xmlns:a16="http://schemas.microsoft.com/office/drawing/2014/main" id="{71B5CF50-1EBA-4F98-9580-2A8817975A12}"/>
              </a:ext>
            </a:extLst>
          </p:cNvPr>
          <p:cNvSpPr>
            <a:spLocks noGrp="1"/>
          </p:cNvSpPr>
          <p:nvPr>
            <p:ph type="body" sz="quarter" idx="3"/>
          </p:nvPr>
        </p:nvSpPr>
        <p:spPr/>
        <p:txBody>
          <a:bodyPr/>
          <a:lstStyle/>
          <a:p>
            <a:r>
              <a:rPr lang="en-US" dirty="0"/>
              <a:t>Regression Models</a:t>
            </a:r>
            <a:endParaRPr lang="en-IN" dirty="0"/>
          </a:p>
        </p:txBody>
      </p:sp>
      <p:sp>
        <p:nvSpPr>
          <p:cNvPr id="6" name="Footer Placeholder 5">
            <a:extLst>
              <a:ext uri="{FF2B5EF4-FFF2-40B4-BE49-F238E27FC236}">
                <a16:creationId xmlns:a16="http://schemas.microsoft.com/office/drawing/2014/main" id="{40B7F489-DB81-4AA9-AF2A-87DB79A6D283}"/>
              </a:ext>
            </a:extLst>
          </p:cNvPr>
          <p:cNvSpPr>
            <a:spLocks noGrp="1"/>
          </p:cNvSpPr>
          <p:nvPr>
            <p:ph type="ftr" sz="quarter" idx="11"/>
          </p:nvPr>
        </p:nvSpPr>
        <p:spPr/>
        <p:txBody>
          <a:bodyPr/>
          <a:lstStyle/>
          <a:p>
            <a:r>
              <a:rPr lang="en-US" dirty="0"/>
              <a:t>Machine Learning</a:t>
            </a:r>
          </a:p>
        </p:txBody>
      </p:sp>
      <p:sp>
        <p:nvSpPr>
          <p:cNvPr id="7" name="Slide Number Placeholder 6">
            <a:extLst>
              <a:ext uri="{FF2B5EF4-FFF2-40B4-BE49-F238E27FC236}">
                <a16:creationId xmlns:a16="http://schemas.microsoft.com/office/drawing/2014/main" id="{218D9067-3925-433F-B688-E5715FB3A737}"/>
              </a:ext>
            </a:extLst>
          </p:cNvPr>
          <p:cNvSpPr>
            <a:spLocks noGrp="1"/>
          </p:cNvSpPr>
          <p:nvPr>
            <p:ph type="sldNum" sz="quarter" idx="12"/>
          </p:nvPr>
        </p:nvSpPr>
        <p:spPr/>
        <p:txBody>
          <a:bodyPr/>
          <a:lstStyle/>
          <a:p>
            <a:fld id="{95CBEC59-7FF9-4688-98DF-89832A0C9025}" type="slidenum">
              <a:rPr lang="en-US" smtClean="0"/>
              <a:t>13</a:t>
            </a:fld>
            <a:endParaRPr lang="en-US" dirty="0"/>
          </a:p>
        </p:txBody>
      </p:sp>
      <p:sp>
        <p:nvSpPr>
          <p:cNvPr id="9" name="Content Placeholder 8">
            <a:extLst>
              <a:ext uri="{FF2B5EF4-FFF2-40B4-BE49-F238E27FC236}">
                <a16:creationId xmlns:a16="http://schemas.microsoft.com/office/drawing/2014/main" id="{ECD9D1B3-D41A-4A25-A4CE-E9888F7DF9D4}"/>
              </a:ext>
            </a:extLst>
          </p:cNvPr>
          <p:cNvSpPr>
            <a:spLocks noGrp="1"/>
          </p:cNvSpPr>
          <p:nvPr>
            <p:ph sz="half" idx="15"/>
          </p:nvPr>
        </p:nvSpPr>
        <p:spPr/>
        <p:txBody>
          <a:bodyPr/>
          <a:lstStyle/>
          <a:p>
            <a:pPr algn="just">
              <a:buFont typeface="Arial" panose="020B0604020202020204" pitchFamily="34" charset="0"/>
              <a:buChar char="•"/>
            </a:pPr>
            <a:r>
              <a:rPr lang="en-IN" b="0" i="0" dirty="0">
                <a:effectLst/>
              </a:rPr>
              <a:t>Simple Linear Regression</a:t>
            </a:r>
          </a:p>
          <a:p>
            <a:pPr algn="just">
              <a:buFont typeface="Arial" panose="020B0604020202020204" pitchFamily="34" charset="0"/>
              <a:buChar char="•"/>
            </a:pPr>
            <a:r>
              <a:rPr lang="en-IN" b="0" i="0" dirty="0">
                <a:effectLst/>
              </a:rPr>
              <a:t>Multiple Linear Regression</a:t>
            </a:r>
          </a:p>
          <a:p>
            <a:pPr algn="just">
              <a:buFont typeface="Arial" panose="020B0604020202020204" pitchFamily="34" charset="0"/>
              <a:buChar char="•"/>
            </a:pPr>
            <a:r>
              <a:rPr lang="en-IN" b="0" i="0" dirty="0">
                <a:effectLst/>
              </a:rPr>
              <a:t>Polynomial Regression</a:t>
            </a:r>
          </a:p>
          <a:p>
            <a:pPr algn="just">
              <a:buFont typeface="Arial" panose="020B0604020202020204" pitchFamily="34" charset="0"/>
              <a:buChar char="•"/>
            </a:pPr>
            <a:r>
              <a:rPr lang="en-IN" b="0" i="0" dirty="0">
                <a:effectLst/>
              </a:rPr>
              <a:t>Support Vector Regression</a:t>
            </a:r>
          </a:p>
          <a:p>
            <a:pPr algn="just">
              <a:buFont typeface="Arial" panose="020B0604020202020204" pitchFamily="34" charset="0"/>
              <a:buChar char="•"/>
            </a:pPr>
            <a:r>
              <a:rPr lang="en-IN" b="0" i="0" dirty="0">
                <a:effectLst/>
              </a:rPr>
              <a:t>Decision Tree Regression</a:t>
            </a:r>
          </a:p>
          <a:p>
            <a:pPr algn="just">
              <a:buFont typeface="Arial" panose="020B0604020202020204" pitchFamily="34" charset="0"/>
              <a:buChar char="•"/>
            </a:pPr>
            <a:r>
              <a:rPr lang="en-IN" b="0" i="0" dirty="0">
                <a:effectLst/>
              </a:rPr>
              <a:t>Random Forest Regression</a:t>
            </a:r>
          </a:p>
          <a:p>
            <a:endParaRPr lang="en-IN" dirty="0"/>
          </a:p>
        </p:txBody>
      </p:sp>
    </p:spTree>
    <p:extLst>
      <p:ext uri="{BB962C8B-B14F-4D97-AF65-F5344CB8AC3E}">
        <p14:creationId xmlns:p14="http://schemas.microsoft.com/office/powerpoint/2010/main" val="766549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F0C9E-1651-44C2-AAB9-1D8AF0D92588}"/>
              </a:ext>
            </a:extLst>
          </p:cNvPr>
          <p:cNvSpPr>
            <a:spLocks noGrp="1"/>
          </p:cNvSpPr>
          <p:nvPr>
            <p:ph type="title"/>
          </p:nvPr>
        </p:nvSpPr>
        <p:spPr/>
        <p:txBody>
          <a:bodyPr/>
          <a:lstStyle/>
          <a:p>
            <a:r>
              <a:rPr lang="en-US" dirty="0"/>
              <a:t>Steps in building ML Model</a:t>
            </a:r>
            <a:endParaRPr lang="en-IN" dirty="0"/>
          </a:p>
        </p:txBody>
      </p:sp>
      <p:sp>
        <p:nvSpPr>
          <p:cNvPr id="3" name="Content Placeholder 2">
            <a:extLst>
              <a:ext uri="{FF2B5EF4-FFF2-40B4-BE49-F238E27FC236}">
                <a16:creationId xmlns:a16="http://schemas.microsoft.com/office/drawing/2014/main" id="{D0640447-5784-49E2-981B-4961CBCE49DE}"/>
              </a:ext>
            </a:extLst>
          </p:cNvPr>
          <p:cNvSpPr>
            <a:spLocks noGrp="1"/>
          </p:cNvSpPr>
          <p:nvPr>
            <p:ph idx="1"/>
          </p:nvPr>
        </p:nvSpPr>
        <p:spPr>
          <a:xfrm>
            <a:off x="1527520" y="1714500"/>
            <a:ext cx="8997737" cy="4097695"/>
          </a:xfrm>
        </p:spPr>
        <p:txBody>
          <a:bodyPr>
            <a:normAutofit/>
          </a:bodyPr>
          <a:lstStyle/>
          <a:p>
            <a:pPr marL="342900" indent="-342900">
              <a:buAutoNum type="arabicPeriod"/>
            </a:pPr>
            <a:r>
              <a:rPr lang="en-US" sz="2000" dirty="0"/>
              <a:t>Problem formulation </a:t>
            </a:r>
          </a:p>
          <a:p>
            <a:r>
              <a:rPr lang="en-US" sz="2000" dirty="0"/>
              <a:t>2. Data Tidying </a:t>
            </a:r>
          </a:p>
          <a:p>
            <a:r>
              <a:rPr lang="en-US" sz="2000" dirty="0"/>
              <a:t>3. Pre-Processing </a:t>
            </a:r>
          </a:p>
          <a:p>
            <a:r>
              <a:rPr lang="en-US" sz="2000" dirty="0"/>
              <a:t>4. Train-Test Split </a:t>
            </a:r>
          </a:p>
          <a:p>
            <a:r>
              <a:rPr lang="en-US" sz="2000" dirty="0"/>
              <a:t>5. Model Building </a:t>
            </a:r>
          </a:p>
          <a:p>
            <a:r>
              <a:rPr lang="en-US" sz="2000" dirty="0"/>
              <a:t>6. Validation and Model Accuracy </a:t>
            </a:r>
          </a:p>
          <a:p>
            <a:r>
              <a:rPr lang="en-US" sz="2000" dirty="0"/>
              <a:t>7. Prediction</a:t>
            </a:r>
            <a:endParaRPr lang="en-IN" sz="2000" dirty="0"/>
          </a:p>
        </p:txBody>
      </p:sp>
      <p:sp>
        <p:nvSpPr>
          <p:cNvPr id="4" name="Footer Placeholder 3">
            <a:extLst>
              <a:ext uri="{FF2B5EF4-FFF2-40B4-BE49-F238E27FC236}">
                <a16:creationId xmlns:a16="http://schemas.microsoft.com/office/drawing/2014/main" id="{1A273A43-D884-4A5D-BB1B-D28CDF92555A}"/>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A0DD8DE-A802-4172-9DB7-C4942C168E6E}"/>
              </a:ext>
            </a:extLst>
          </p:cNvPr>
          <p:cNvSpPr>
            <a:spLocks noGrp="1"/>
          </p:cNvSpPr>
          <p:nvPr>
            <p:ph type="sldNum" sz="quarter" idx="12"/>
          </p:nvPr>
        </p:nvSpPr>
        <p:spPr/>
        <p:txBody>
          <a:bodyPr/>
          <a:lstStyle/>
          <a:p>
            <a:fld id="{95CBEC59-7FF9-4688-98DF-89832A0C9025}" type="slidenum">
              <a:rPr lang="en-US" smtClean="0"/>
              <a:t>14</a:t>
            </a:fld>
            <a:endParaRPr lang="en-US" dirty="0"/>
          </a:p>
        </p:txBody>
      </p:sp>
    </p:spTree>
    <p:extLst>
      <p:ext uri="{BB962C8B-B14F-4D97-AF65-F5344CB8AC3E}">
        <p14:creationId xmlns:p14="http://schemas.microsoft.com/office/powerpoint/2010/main" val="1816818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EA26DB8-383C-4043-9A75-6222A44B7E0C}"/>
              </a:ext>
            </a:extLst>
          </p:cNvPr>
          <p:cNvSpPr>
            <a:spLocks noGrp="1"/>
          </p:cNvSpPr>
          <p:nvPr>
            <p:ph type="ftr" sz="quarter" idx="11"/>
          </p:nvPr>
        </p:nvSpPr>
        <p:spPr/>
        <p:txBody>
          <a:bodyPr/>
          <a:lstStyle/>
          <a:p>
            <a:r>
              <a:rPr lang="en-US" dirty="0"/>
              <a:t>Machine Learning</a:t>
            </a:r>
          </a:p>
        </p:txBody>
      </p:sp>
      <p:sp>
        <p:nvSpPr>
          <p:cNvPr id="5" name="Slide Number Placeholder 4">
            <a:extLst>
              <a:ext uri="{FF2B5EF4-FFF2-40B4-BE49-F238E27FC236}">
                <a16:creationId xmlns:a16="http://schemas.microsoft.com/office/drawing/2014/main" id="{B5CD273D-5096-4C81-979A-06DA52FE573C}"/>
              </a:ext>
            </a:extLst>
          </p:cNvPr>
          <p:cNvSpPr>
            <a:spLocks noGrp="1"/>
          </p:cNvSpPr>
          <p:nvPr>
            <p:ph type="sldNum" sz="quarter" idx="12"/>
          </p:nvPr>
        </p:nvSpPr>
        <p:spPr/>
        <p:txBody>
          <a:bodyPr/>
          <a:lstStyle/>
          <a:p>
            <a:fld id="{95CBEC59-7FF9-4688-98DF-89832A0C9025}" type="slidenum">
              <a:rPr lang="en-US" smtClean="0"/>
              <a:t>15</a:t>
            </a:fld>
            <a:endParaRPr lang="en-US" dirty="0"/>
          </a:p>
        </p:txBody>
      </p:sp>
      <p:pic>
        <p:nvPicPr>
          <p:cNvPr id="9" name="Picture 8">
            <a:extLst>
              <a:ext uri="{FF2B5EF4-FFF2-40B4-BE49-F238E27FC236}">
                <a16:creationId xmlns:a16="http://schemas.microsoft.com/office/drawing/2014/main" id="{95336E0D-31F8-4166-8271-112C2238378A}"/>
              </a:ext>
            </a:extLst>
          </p:cNvPr>
          <p:cNvPicPr>
            <a:picLocks noChangeAspect="1"/>
          </p:cNvPicPr>
          <p:nvPr/>
        </p:nvPicPr>
        <p:blipFill>
          <a:blip r:embed="rId2"/>
          <a:stretch>
            <a:fillRect/>
          </a:stretch>
        </p:blipFill>
        <p:spPr>
          <a:xfrm>
            <a:off x="442912" y="333473"/>
            <a:ext cx="6157913" cy="3162202"/>
          </a:xfrm>
          <a:prstGeom prst="rect">
            <a:avLst/>
          </a:prstGeom>
        </p:spPr>
      </p:pic>
      <p:pic>
        <p:nvPicPr>
          <p:cNvPr id="11" name="Picture 10">
            <a:extLst>
              <a:ext uri="{FF2B5EF4-FFF2-40B4-BE49-F238E27FC236}">
                <a16:creationId xmlns:a16="http://schemas.microsoft.com/office/drawing/2014/main" id="{192E87BC-76EC-4126-8CCB-191B2DD1C4B5}"/>
              </a:ext>
            </a:extLst>
          </p:cNvPr>
          <p:cNvPicPr>
            <a:picLocks noChangeAspect="1"/>
          </p:cNvPicPr>
          <p:nvPr/>
        </p:nvPicPr>
        <p:blipFill>
          <a:blip r:embed="rId3"/>
          <a:stretch>
            <a:fillRect/>
          </a:stretch>
        </p:blipFill>
        <p:spPr>
          <a:xfrm>
            <a:off x="5238750" y="3162202"/>
            <a:ext cx="5938837" cy="3362325"/>
          </a:xfrm>
          <a:prstGeom prst="rect">
            <a:avLst/>
          </a:prstGeom>
        </p:spPr>
      </p:pic>
    </p:spTree>
    <p:extLst>
      <p:ext uri="{BB962C8B-B14F-4D97-AF65-F5344CB8AC3E}">
        <p14:creationId xmlns:p14="http://schemas.microsoft.com/office/powerpoint/2010/main" val="2326395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D5B3190-6EC3-45C4-9D0F-2214305C1A7A}"/>
              </a:ext>
            </a:extLst>
          </p:cNvPr>
          <p:cNvSpPr>
            <a:spLocks noGrp="1"/>
          </p:cNvSpPr>
          <p:nvPr>
            <p:ph type="ftr" sz="quarter" idx="11"/>
          </p:nvPr>
        </p:nvSpPr>
        <p:spPr/>
        <p:txBody>
          <a:bodyPr/>
          <a:lstStyle/>
          <a:p>
            <a:r>
              <a:rPr lang="en-US" dirty="0"/>
              <a:t>Machine Learning</a:t>
            </a:r>
          </a:p>
        </p:txBody>
      </p:sp>
      <p:sp>
        <p:nvSpPr>
          <p:cNvPr id="5" name="Slide Number Placeholder 4">
            <a:extLst>
              <a:ext uri="{FF2B5EF4-FFF2-40B4-BE49-F238E27FC236}">
                <a16:creationId xmlns:a16="http://schemas.microsoft.com/office/drawing/2014/main" id="{848510E8-B35F-4D27-A3EA-BBF3FC1A2BF2}"/>
              </a:ext>
            </a:extLst>
          </p:cNvPr>
          <p:cNvSpPr>
            <a:spLocks noGrp="1"/>
          </p:cNvSpPr>
          <p:nvPr>
            <p:ph type="sldNum" sz="quarter" idx="12"/>
          </p:nvPr>
        </p:nvSpPr>
        <p:spPr/>
        <p:txBody>
          <a:bodyPr/>
          <a:lstStyle/>
          <a:p>
            <a:fld id="{95CBEC59-7FF9-4688-98DF-89832A0C9025}" type="slidenum">
              <a:rPr lang="en-US" smtClean="0"/>
              <a:t>16</a:t>
            </a:fld>
            <a:endParaRPr lang="en-US" dirty="0"/>
          </a:p>
        </p:txBody>
      </p:sp>
      <p:pic>
        <p:nvPicPr>
          <p:cNvPr id="9" name="Picture 8">
            <a:extLst>
              <a:ext uri="{FF2B5EF4-FFF2-40B4-BE49-F238E27FC236}">
                <a16:creationId xmlns:a16="http://schemas.microsoft.com/office/drawing/2014/main" id="{9A220F3B-2701-43F7-9EBB-6CAAC4E8B8DF}"/>
              </a:ext>
            </a:extLst>
          </p:cNvPr>
          <p:cNvPicPr>
            <a:picLocks noChangeAspect="1"/>
          </p:cNvPicPr>
          <p:nvPr/>
        </p:nvPicPr>
        <p:blipFill>
          <a:blip r:embed="rId2"/>
          <a:stretch>
            <a:fillRect/>
          </a:stretch>
        </p:blipFill>
        <p:spPr>
          <a:xfrm>
            <a:off x="3064943" y="333473"/>
            <a:ext cx="5362575" cy="2485927"/>
          </a:xfrm>
          <a:prstGeom prst="rect">
            <a:avLst/>
          </a:prstGeom>
        </p:spPr>
      </p:pic>
      <p:pic>
        <p:nvPicPr>
          <p:cNvPr id="11" name="Picture 10">
            <a:extLst>
              <a:ext uri="{FF2B5EF4-FFF2-40B4-BE49-F238E27FC236}">
                <a16:creationId xmlns:a16="http://schemas.microsoft.com/office/drawing/2014/main" id="{896BA578-3192-42A9-A68E-1E2D092F80C1}"/>
              </a:ext>
            </a:extLst>
          </p:cNvPr>
          <p:cNvPicPr>
            <a:picLocks noChangeAspect="1"/>
          </p:cNvPicPr>
          <p:nvPr/>
        </p:nvPicPr>
        <p:blipFill>
          <a:blip r:embed="rId3"/>
          <a:stretch>
            <a:fillRect/>
          </a:stretch>
        </p:blipFill>
        <p:spPr>
          <a:xfrm>
            <a:off x="1838325" y="2865339"/>
            <a:ext cx="8029575" cy="3476625"/>
          </a:xfrm>
          <a:prstGeom prst="rect">
            <a:avLst/>
          </a:prstGeom>
        </p:spPr>
      </p:pic>
    </p:spTree>
    <p:extLst>
      <p:ext uri="{BB962C8B-B14F-4D97-AF65-F5344CB8AC3E}">
        <p14:creationId xmlns:p14="http://schemas.microsoft.com/office/powerpoint/2010/main" val="551981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4587315-7380-47B5-841A-CC7EDF8C6110}"/>
              </a:ext>
            </a:extLst>
          </p:cNvPr>
          <p:cNvSpPr>
            <a:spLocks noGrp="1"/>
          </p:cNvSpPr>
          <p:nvPr>
            <p:ph type="ftr" sz="quarter" idx="11"/>
          </p:nvPr>
        </p:nvSpPr>
        <p:spPr/>
        <p:txBody>
          <a:bodyPr/>
          <a:lstStyle/>
          <a:p>
            <a:r>
              <a:rPr lang="en-US" dirty="0"/>
              <a:t>Machine Learning</a:t>
            </a:r>
          </a:p>
        </p:txBody>
      </p:sp>
      <p:sp>
        <p:nvSpPr>
          <p:cNvPr id="4" name="Slide Number Placeholder 3">
            <a:extLst>
              <a:ext uri="{FF2B5EF4-FFF2-40B4-BE49-F238E27FC236}">
                <a16:creationId xmlns:a16="http://schemas.microsoft.com/office/drawing/2014/main" id="{CA07B594-8D14-467F-9DF0-2B9031694964}"/>
              </a:ext>
            </a:extLst>
          </p:cNvPr>
          <p:cNvSpPr>
            <a:spLocks noGrp="1"/>
          </p:cNvSpPr>
          <p:nvPr>
            <p:ph type="sldNum" sz="quarter" idx="12"/>
          </p:nvPr>
        </p:nvSpPr>
        <p:spPr/>
        <p:txBody>
          <a:bodyPr/>
          <a:lstStyle/>
          <a:p>
            <a:fld id="{95CBEC59-7FF9-4688-98DF-89832A0C9025}" type="slidenum">
              <a:rPr lang="en-US" smtClean="0"/>
              <a:t>17</a:t>
            </a:fld>
            <a:endParaRPr lang="en-US" dirty="0"/>
          </a:p>
        </p:txBody>
      </p:sp>
      <p:pic>
        <p:nvPicPr>
          <p:cNvPr id="8" name="Picture 7">
            <a:extLst>
              <a:ext uri="{FF2B5EF4-FFF2-40B4-BE49-F238E27FC236}">
                <a16:creationId xmlns:a16="http://schemas.microsoft.com/office/drawing/2014/main" id="{18188FA7-D935-4FBB-8006-7A9143A7F6C1}"/>
              </a:ext>
            </a:extLst>
          </p:cNvPr>
          <p:cNvPicPr>
            <a:picLocks noChangeAspect="1"/>
          </p:cNvPicPr>
          <p:nvPr/>
        </p:nvPicPr>
        <p:blipFill>
          <a:blip r:embed="rId2"/>
          <a:stretch>
            <a:fillRect/>
          </a:stretch>
        </p:blipFill>
        <p:spPr>
          <a:xfrm>
            <a:off x="85725" y="60324"/>
            <a:ext cx="5753100" cy="3171825"/>
          </a:xfrm>
          <a:prstGeom prst="rect">
            <a:avLst/>
          </a:prstGeom>
        </p:spPr>
      </p:pic>
      <p:pic>
        <p:nvPicPr>
          <p:cNvPr id="10" name="Picture 9">
            <a:extLst>
              <a:ext uri="{FF2B5EF4-FFF2-40B4-BE49-F238E27FC236}">
                <a16:creationId xmlns:a16="http://schemas.microsoft.com/office/drawing/2014/main" id="{5DDFB858-3CD3-4F38-9CDA-107A5DC3EA3C}"/>
              </a:ext>
            </a:extLst>
          </p:cNvPr>
          <p:cNvPicPr>
            <a:picLocks noChangeAspect="1"/>
          </p:cNvPicPr>
          <p:nvPr/>
        </p:nvPicPr>
        <p:blipFill>
          <a:blip r:embed="rId3"/>
          <a:stretch>
            <a:fillRect/>
          </a:stretch>
        </p:blipFill>
        <p:spPr>
          <a:xfrm>
            <a:off x="6010275" y="60324"/>
            <a:ext cx="5853112" cy="3171825"/>
          </a:xfrm>
          <a:prstGeom prst="rect">
            <a:avLst/>
          </a:prstGeom>
        </p:spPr>
      </p:pic>
      <p:pic>
        <p:nvPicPr>
          <p:cNvPr id="12" name="Picture 11">
            <a:extLst>
              <a:ext uri="{FF2B5EF4-FFF2-40B4-BE49-F238E27FC236}">
                <a16:creationId xmlns:a16="http://schemas.microsoft.com/office/drawing/2014/main" id="{49FCEC94-982E-497A-8225-337EC6C60806}"/>
              </a:ext>
            </a:extLst>
          </p:cNvPr>
          <p:cNvPicPr>
            <a:picLocks noChangeAspect="1"/>
          </p:cNvPicPr>
          <p:nvPr/>
        </p:nvPicPr>
        <p:blipFill>
          <a:blip r:embed="rId4"/>
          <a:stretch>
            <a:fillRect/>
          </a:stretch>
        </p:blipFill>
        <p:spPr>
          <a:xfrm>
            <a:off x="2476500" y="3343275"/>
            <a:ext cx="7239000" cy="2914650"/>
          </a:xfrm>
          <a:prstGeom prst="rect">
            <a:avLst/>
          </a:prstGeom>
        </p:spPr>
      </p:pic>
    </p:spTree>
    <p:extLst>
      <p:ext uri="{BB962C8B-B14F-4D97-AF65-F5344CB8AC3E}">
        <p14:creationId xmlns:p14="http://schemas.microsoft.com/office/powerpoint/2010/main" val="3323030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9A444-78AF-4DD4-804F-5CB563E669DE}"/>
              </a:ext>
            </a:extLst>
          </p:cNvPr>
          <p:cNvSpPr>
            <a:spLocks noGrp="1"/>
          </p:cNvSpPr>
          <p:nvPr>
            <p:ph type="title"/>
          </p:nvPr>
        </p:nvSpPr>
        <p:spPr/>
        <p:txBody>
          <a:bodyPr/>
          <a:lstStyle/>
          <a:p>
            <a:r>
              <a:rPr lang="en-US" dirty="0"/>
              <a:t>Scope Of Machine Learning</a:t>
            </a:r>
            <a:endParaRPr lang="en-IN" dirty="0"/>
          </a:p>
        </p:txBody>
      </p:sp>
      <p:sp>
        <p:nvSpPr>
          <p:cNvPr id="3" name="Content Placeholder 2">
            <a:extLst>
              <a:ext uri="{FF2B5EF4-FFF2-40B4-BE49-F238E27FC236}">
                <a16:creationId xmlns:a16="http://schemas.microsoft.com/office/drawing/2014/main" id="{E36816F6-B32A-4377-BE84-C9BC3D74FB31}"/>
              </a:ext>
            </a:extLst>
          </p:cNvPr>
          <p:cNvSpPr>
            <a:spLocks noGrp="1"/>
          </p:cNvSpPr>
          <p:nvPr>
            <p:ph idx="1"/>
          </p:nvPr>
        </p:nvSpPr>
        <p:spPr>
          <a:xfrm>
            <a:off x="1527520" y="1695450"/>
            <a:ext cx="8997737" cy="4116745"/>
          </a:xfrm>
        </p:spPr>
        <p:txBody>
          <a:bodyPr>
            <a:normAutofit/>
          </a:bodyPr>
          <a:lstStyle/>
          <a:p>
            <a:pPr marL="285750" indent="-285750" algn="l">
              <a:buFont typeface="Arial" panose="020B0604020202020204" pitchFamily="34" charset="0"/>
              <a:buChar char="•"/>
            </a:pPr>
            <a:r>
              <a:rPr lang="en-US" b="1" i="0" dirty="0">
                <a:effectLst/>
              </a:rPr>
              <a:t>Robotics</a:t>
            </a:r>
            <a:r>
              <a:rPr lang="en-US" dirty="0"/>
              <a:t>-</a:t>
            </a:r>
            <a:r>
              <a:rPr lang="en-US" b="0" i="0" dirty="0">
                <a:effectLst/>
              </a:rPr>
              <a:t>Robotics is one of the fields that always gain the interest of researchers as well as the common. In 1954, George </a:t>
            </a:r>
            <a:r>
              <a:rPr lang="en-US" b="0" i="0" dirty="0" err="1">
                <a:effectLst/>
              </a:rPr>
              <a:t>Devol</a:t>
            </a:r>
            <a:r>
              <a:rPr lang="en-US" b="0" i="0" dirty="0">
                <a:effectLst/>
              </a:rPr>
              <a:t> invented the first robot that was programmable and it was named as </a:t>
            </a:r>
            <a:r>
              <a:rPr lang="en-US" b="1" i="0" dirty="0" err="1">
                <a:effectLst/>
              </a:rPr>
              <a:t>Unimate</a:t>
            </a:r>
            <a:r>
              <a:rPr lang="en-US" b="0" i="0" dirty="0">
                <a:effectLst/>
              </a:rPr>
              <a:t>. After that, in the 21st century, Hanson Robotics created the first AI-robot, </a:t>
            </a:r>
            <a:r>
              <a:rPr lang="en-US" b="1" i="0" dirty="0">
                <a:effectLst/>
              </a:rPr>
              <a:t>Sophia</a:t>
            </a:r>
            <a:r>
              <a:rPr lang="en-US" b="0" i="0" dirty="0">
                <a:effectLst/>
              </a:rPr>
              <a:t>. These inventions were possible with the help of Machine Learning and Artificial Intelligence.</a:t>
            </a:r>
          </a:p>
          <a:p>
            <a:pPr marL="285750" indent="-285750" algn="l">
              <a:buFont typeface="Arial" panose="020B0604020202020204" pitchFamily="34" charset="0"/>
              <a:buChar char="•"/>
            </a:pPr>
            <a:r>
              <a:rPr lang="en-US" b="1" i="0" dirty="0">
                <a:effectLst/>
              </a:rPr>
              <a:t>Quantum Computing</a:t>
            </a:r>
            <a:r>
              <a:rPr lang="en-US" dirty="0"/>
              <a:t>-</a:t>
            </a:r>
            <a:r>
              <a:rPr lang="en-US" b="0" i="0" dirty="0">
                <a:effectLst/>
              </a:rPr>
              <a:t>We are still at an infant state in the field of Machine Learning. There are a lot of advancements to achieve in this field. One of them that will take Machine Learning to the next level is Quantum Computing. It is a type of computing that uses the mechanical phenomena of quantum such as entanglement and superposition. By using the quantum phenomenon of superposition, we can create systems (quantum systems) that can exhibit multiple states at the same time. On the other hand, entanglement is the phenomenon where two different states can be referenced to each other. It helps in describing the correlation between the properties of a quantum system.</a:t>
            </a:r>
          </a:p>
          <a:p>
            <a:pPr marL="285750" indent="-285750" algn="l">
              <a:buFont typeface="Arial" panose="020B0604020202020204" pitchFamily="34" charset="0"/>
              <a:buChar char="•"/>
            </a:pPr>
            <a:r>
              <a:rPr lang="en-US" b="0" i="0" dirty="0">
                <a:effectLst/>
              </a:rPr>
              <a:t>Computer Vision-As the name suggests, </a:t>
            </a:r>
            <a:r>
              <a:rPr lang="en-US" b="0" i="0" u="none" strike="noStrike" dirty="0">
                <a:effectLst/>
                <a:hlinkClick r:id="rId2">
                  <a:extLst>
                    <a:ext uri="{A12FA001-AC4F-418D-AE19-62706E023703}">
                      <ahyp:hlinkClr xmlns:ahyp="http://schemas.microsoft.com/office/drawing/2018/hyperlinkcolor" val="tx"/>
                    </a:ext>
                  </a:extLst>
                </a:hlinkClick>
              </a:rPr>
              <a:t>computer vision</a:t>
            </a:r>
            <a:r>
              <a:rPr lang="en-US" b="0" i="0" dirty="0">
                <a:effectLst/>
              </a:rPr>
              <a:t> gives a vision to a computer or a machine. Here comes into our minds what the Head of AI at Google, Jeff Dean, has once said, ‘ The progress we’ve made from 26% error in 2011 to 3% error in 2016 is hugely impactful. The way I like to think is, computers have now evolved eyes that work.’</a:t>
            </a:r>
          </a:p>
          <a:p>
            <a:pPr marL="285750" indent="-285750" algn="l">
              <a:buFont typeface="Arial" panose="020B0604020202020204" pitchFamily="34" charset="0"/>
              <a:buChar char="•"/>
            </a:pPr>
            <a:endParaRPr lang="en-US" b="0" i="0" dirty="0">
              <a:effectLst/>
            </a:endParaRPr>
          </a:p>
        </p:txBody>
      </p:sp>
      <p:sp>
        <p:nvSpPr>
          <p:cNvPr id="4" name="Footer Placeholder 3">
            <a:extLst>
              <a:ext uri="{FF2B5EF4-FFF2-40B4-BE49-F238E27FC236}">
                <a16:creationId xmlns:a16="http://schemas.microsoft.com/office/drawing/2014/main" id="{0503926C-3704-43FE-B847-03B4D1C4EBC3}"/>
              </a:ext>
            </a:extLst>
          </p:cNvPr>
          <p:cNvSpPr>
            <a:spLocks noGrp="1"/>
          </p:cNvSpPr>
          <p:nvPr>
            <p:ph type="ftr" sz="quarter" idx="11"/>
          </p:nvPr>
        </p:nvSpPr>
        <p:spPr/>
        <p:txBody>
          <a:bodyPr/>
          <a:lstStyle/>
          <a:p>
            <a:r>
              <a:rPr lang="en-US" dirty="0"/>
              <a:t>Machine Learning</a:t>
            </a:r>
          </a:p>
        </p:txBody>
      </p:sp>
      <p:sp>
        <p:nvSpPr>
          <p:cNvPr id="5" name="Slide Number Placeholder 4">
            <a:extLst>
              <a:ext uri="{FF2B5EF4-FFF2-40B4-BE49-F238E27FC236}">
                <a16:creationId xmlns:a16="http://schemas.microsoft.com/office/drawing/2014/main" id="{ED397B51-0EDE-4212-983D-ADB8A196EF6E}"/>
              </a:ext>
            </a:extLst>
          </p:cNvPr>
          <p:cNvSpPr>
            <a:spLocks noGrp="1"/>
          </p:cNvSpPr>
          <p:nvPr>
            <p:ph type="sldNum" sz="quarter" idx="12"/>
          </p:nvPr>
        </p:nvSpPr>
        <p:spPr/>
        <p:txBody>
          <a:bodyPr/>
          <a:lstStyle/>
          <a:p>
            <a:fld id="{95CBEC59-7FF9-4688-98DF-89832A0C9025}" type="slidenum">
              <a:rPr lang="en-US" smtClean="0"/>
              <a:t>18</a:t>
            </a:fld>
            <a:endParaRPr lang="en-US" dirty="0"/>
          </a:p>
        </p:txBody>
      </p:sp>
    </p:spTree>
    <p:extLst>
      <p:ext uri="{BB962C8B-B14F-4D97-AF65-F5344CB8AC3E}">
        <p14:creationId xmlns:p14="http://schemas.microsoft.com/office/powerpoint/2010/main" val="3749238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363015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normAutofit fontScale="90000"/>
          </a:bodyPr>
          <a:lstStyle/>
          <a:p>
            <a:r>
              <a:rPr lang="en-US" dirty="0"/>
              <a:t>OBJECTIVE AND METHODOLOGY</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p:txBody>
          <a:bodyPr>
            <a:normAutofit/>
          </a:bodyPr>
          <a:lstStyle/>
          <a:p>
            <a:r>
              <a:rPr lang="en-US" sz="1800" b="1" u="sng" dirty="0"/>
              <a:t>OBJECTIVE:</a:t>
            </a:r>
            <a:r>
              <a:rPr lang="en-US" sz="1800" dirty="0"/>
              <a:t> </a:t>
            </a:r>
            <a:r>
              <a:rPr lang="en-US" sz="2000" dirty="0"/>
              <a:t>Build confidence to use a standard spoken form of English to face job interviews, and workplace interactive situations besides enabling the learner to pursue advanced professional courses.</a:t>
            </a:r>
            <a:endParaRPr lang="en-US" sz="1800" b="1" u="sng" dirty="0"/>
          </a:p>
          <a:p>
            <a:r>
              <a:rPr lang="en-US" sz="1800" b="1" u="sng" dirty="0"/>
              <a:t>METHODOLOGY:</a:t>
            </a:r>
            <a:r>
              <a:rPr lang="en-US" sz="1800" dirty="0"/>
              <a:t> Choose a topic of your choice and make a power point presentation on it.</a:t>
            </a:r>
            <a:endParaRPr lang="en-US" sz="1800" b="1" u="sng" dirty="0"/>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a:lstStyle/>
          <a:p>
            <a:r>
              <a:rPr lang="en-US" dirty="0"/>
              <a:t>Machine Learning</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2</a:t>
            </a:fld>
            <a:endParaRPr lang="en-US" dirty="0"/>
          </a:p>
        </p:txBody>
      </p:sp>
    </p:spTree>
    <p:extLst>
      <p:ext uri="{BB962C8B-B14F-4D97-AF65-F5344CB8AC3E}">
        <p14:creationId xmlns:p14="http://schemas.microsoft.com/office/powerpoint/2010/main" val="137292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a:xfrm>
            <a:off x="836591" y="98659"/>
            <a:ext cx="9384760" cy="915873"/>
          </a:xfrm>
        </p:spPr>
        <p:txBody>
          <a:bodyPr>
            <a:normAutofit/>
          </a:bodyPr>
          <a:lstStyle/>
          <a:p>
            <a:r>
              <a:rPr lang="en-US" dirty="0">
                <a:solidFill>
                  <a:schemeClr val="bg1"/>
                </a:solidFill>
              </a:rPr>
              <a:t>MACHINE LEARNING</a:t>
            </a: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3</a:t>
            </a:fld>
            <a:endParaRPr lang="en-US" dirty="0"/>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a:xfrm>
            <a:off x="1403620" y="1092836"/>
            <a:ext cx="9384760" cy="5459827"/>
          </a:xfrm>
        </p:spPr>
        <p:txBody>
          <a:bodyPr>
            <a:noAutofit/>
          </a:bodyPr>
          <a:lstStyle/>
          <a:p>
            <a:r>
              <a:rPr lang="en-US" sz="1800" dirty="0">
                <a:solidFill>
                  <a:schemeClr val="bg1"/>
                </a:solidFill>
              </a:rPr>
              <a:t>Basic Machine Learning Definitions-</a:t>
            </a:r>
          </a:p>
          <a:p>
            <a:r>
              <a:rPr lang="en-US" sz="1800" dirty="0">
                <a:solidFill>
                  <a:schemeClr val="bg1"/>
                </a:solidFill>
              </a:rPr>
              <a:t>1.Machine learning is programming computers to optimize a performance criterion using example data or past experience. Machine learning can automatically detect patterns in data, and then to use the uncovered patterns to predict future data or other outcomes of interest. </a:t>
            </a:r>
          </a:p>
          <a:p>
            <a:r>
              <a:rPr lang="en-US" sz="1800" i="0" dirty="0">
                <a:solidFill>
                  <a:schemeClr val="bg1"/>
                </a:solidFill>
                <a:effectLst/>
              </a:rPr>
              <a:t>2</a:t>
            </a:r>
            <a:r>
              <a:rPr lang="en-US" sz="1800" dirty="0">
                <a:solidFill>
                  <a:schemeClr val="bg1"/>
                </a:solidFill>
              </a:rPr>
              <a:t>.</a:t>
            </a:r>
            <a:r>
              <a:rPr lang="en-US" sz="1800" i="0" dirty="0">
                <a:solidFill>
                  <a:schemeClr val="bg1"/>
                </a:solidFill>
                <a:effectLst/>
              </a:rPr>
              <a:t>“Machine Learning at its most basic is the practice of using algorithms to parse data, learn from it, and then make a determination or prediction about something in the world.”</a:t>
            </a:r>
            <a:endParaRPr lang="en-US" sz="1800" u="none" strike="noStrike" dirty="0">
              <a:solidFill>
                <a:schemeClr val="bg1"/>
              </a:solidFill>
            </a:endParaRPr>
          </a:p>
          <a:p>
            <a:r>
              <a:rPr lang="en-US" sz="1800" i="0" dirty="0">
                <a:solidFill>
                  <a:schemeClr val="bg1"/>
                </a:solidFill>
                <a:effectLst/>
              </a:rPr>
              <a:t>3.“Machine learning is the science of getting computers to act without being explicitly programmed.”</a:t>
            </a:r>
          </a:p>
          <a:p>
            <a:r>
              <a:rPr lang="en-US" sz="1800" dirty="0">
                <a:solidFill>
                  <a:schemeClr val="bg1"/>
                </a:solidFill>
              </a:rPr>
              <a:t>4.</a:t>
            </a:r>
            <a:r>
              <a:rPr lang="en-US" sz="1800" i="0" dirty="0">
                <a:solidFill>
                  <a:schemeClr val="bg1"/>
                </a:solidFill>
                <a:effectLst/>
              </a:rPr>
              <a:t>“Machine learning is based on algorithms that can learn from data without relying on rules-based programming.”</a:t>
            </a:r>
          </a:p>
          <a:p>
            <a:pPr algn="l"/>
            <a:endParaRPr lang="en-US" sz="1800" i="0" dirty="0">
              <a:solidFill>
                <a:schemeClr val="bg1"/>
              </a:solidFill>
              <a:effectLst/>
            </a:endParaRPr>
          </a:p>
          <a:p>
            <a:pPr algn="l"/>
            <a:r>
              <a:rPr lang="en-US" sz="1800" i="0" dirty="0">
                <a:solidFill>
                  <a:srgbClr val="7030A0"/>
                </a:solidFill>
                <a:effectLst/>
              </a:rPr>
              <a:t>5.“Machine learning algorithms can figure out how to perform important tasks by generalizing from examples.” </a:t>
            </a:r>
          </a:p>
          <a:p>
            <a:pPr algn="l"/>
            <a:r>
              <a:rPr lang="en-US" sz="1800" i="0" dirty="0">
                <a:solidFill>
                  <a:srgbClr val="7030A0"/>
                </a:solidFill>
                <a:effectLst/>
              </a:rPr>
              <a:t>6.“The field of Machine Learning seeks to answer the question “How can we build computer systems that automatically improve with experience, and what are the fundamental laws that govern all learning processes?”</a:t>
            </a:r>
          </a:p>
          <a:p>
            <a:endParaRPr lang="en-US" sz="1800" dirty="0">
              <a:solidFill>
                <a:schemeClr val="bg1"/>
              </a:solidFill>
            </a:endParaRPr>
          </a:p>
        </p:txBody>
      </p:sp>
    </p:spTree>
    <p:extLst>
      <p:ext uri="{BB962C8B-B14F-4D97-AF65-F5344CB8AC3E}">
        <p14:creationId xmlns:p14="http://schemas.microsoft.com/office/powerpoint/2010/main" val="1920497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Overview of Machine Learning</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p:txBody>
          <a:bodyPr/>
          <a:lstStyle/>
          <a:p>
            <a:r>
              <a:rPr lang="en-US" dirty="0"/>
              <a:t>Why Machine Learning?</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p:txBody>
          <a:bodyPr/>
          <a:lstStyle/>
          <a:p>
            <a:r>
              <a:rPr lang="en-US" dirty="0"/>
              <a:t>Organizations/governments are collecting a lot of data</a:t>
            </a:r>
          </a:p>
          <a:p>
            <a:r>
              <a:rPr lang="en-US" dirty="0"/>
              <a:t>Information from data is being used to take key business/ political decisions </a:t>
            </a:r>
          </a:p>
          <a:p>
            <a:r>
              <a:rPr lang="en-US" dirty="0"/>
              <a:t>At lower levels in organization, data is used for MIS reporting </a:t>
            </a:r>
          </a:p>
          <a:p>
            <a:r>
              <a:rPr lang="en-US" dirty="0"/>
              <a:t>At higher levels data based prescriptive and predictive models are being built </a:t>
            </a:r>
          </a:p>
          <a:p>
            <a:r>
              <a:rPr lang="en-US" dirty="0"/>
              <a:t>Machine learning is the most popular technique of creating these predictive and prescriptive model</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lstStyle/>
          <a:p>
            <a:r>
              <a:rPr lang="en-US" dirty="0"/>
              <a:t>Machine Learning vs Others</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Machine Learning</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4</a:t>
            </a:fld>
            <a:endParaRPr lang="en-US" dirty="0"/>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p:txBody>
          <a:bodyPr>
            <a:normAutofit lnSpcReduction="10000"/>
          </a:bodyPr>
          <a:lstStyle/>
          <a:p>
            <a:r>
              <a:rPr lang="en-US" b="1" dirty="0"/>
              <a:t>Machine Learning Vs. Statistics </a:t>
            </a:r>
          </a:p>
          <a:p>
            <a:pPr marL="0" indent="0">
              <a:buNone/>
            </a:pPr>
            <a:r>
              <a:rPr lang="en-US" dirty="0"/>
              <a:t>• Traditional Statistics focuses on provable results with mathematical assumptions, and care less about computation • “Statistics: A useful tool for Machine Learning” </a:t>
            </a:r>
          </a:p>
          <a:p>
            <a:r>
              <a:rPr lang="en-US" b="1" dirty="0"/>
              <a:t>Machine Learning Vs. Artificial Intelligence </a:t>
            </a:r>
            <a:r>
              <a:rPr lang="en-US" dirty="0"/>
              <a:t>• “Machine Learning is one possible route to realize AI” </a:t>
            </a:r>
          </a:p>
          <a:p>
            <a:r>
              <a:rPr lang="en-US" b="1" dirty="0"/>
              <a:t>Machine Learning Vs. Data Mining </a:t>
            </a:r>
            <a:r>
              <a:rPr lang="en-US" dirty="0"/>
              <a:t>• Traditional DM focuses on provable results with math assumptions along with efficient computation in large dataset • “Difficult to distinguish ML and DM in reality”</a:t>
            </a:r>
          </a:p>
        </p:txBody>
      </p:sp>
    </p:spTree>
    <p:extLst>
      <p:ext uri="{BB962C8B-B14F-4D97-AF65-F5344CB8AC3E}">
        <p14:creationId xmlns:p14="http://schemas.microsoft.com/office/powerpoint/2010/main" val="2637958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950A-F236-4AE1-B402-E9CC3F82CCB7}"/>
              </a:ext>
            </a:extLst>
          </p:cNvPr>
          <p:cNvSpPr>
            <a:spLocks noGrp="1"/>
          </p:cNvSpPr>
          <p:nvPr>
            <p:ph type="title"/>
          </p:nvPr>
        </p:nvSpPr>
        <p:spPr>
          <a:xfrm>
            <a:off x="928800" y="425197"/>
            <a:ext cx="10515600" cy="1325563"/>
          </a:xfrm>
        </p:spPr>
        <p:txBody>
          <a:bodyPr/>
          <a:lstStyle/>
          <a:p>
            <a:r>
              <a:rPr lang="en-US" dirty="0"/>
              <a:t>What is ML?</a:t>
            </a:r>
          </a:p>
        </p:txBody>
      </p:sp>
      <p:sp>
        <p:nvSpPr>
          <p:cNvPr id="3" name="Footer Placeholder 2">
            <a:extLst>
              <a:ext uri="{FF2B5EF4-FFF2-40B4-BE49-F238E27FC236}">
                <a16:creationId xmlns:a16="http://schemas.microsoft.com/office/drawing/2014/main" id="{5ABACD58-C3EC-4488-A3DB-D29386D20C75}"/>
              </a:ext>
            </a:extLst>
          </p:cNvPr>
          <p:cNvSpPr>
            <a:spLocks noGrp="1"/>
          </p:cNvSpPr>
          <p:nvPr>
            <p:ph type="ftr" sz="quarter" idx="11"/>
          </p:nvPr>
        </p:nvSpPr>
        <p:spPr/>
        <p:txBody>
          <a:bodyPr/>
          <a:lstStyle/>
          <a:p>
            <a:r>
              <a:rPr lang="en-US" dirty="0"/>
              <a:t>Machine Learning</a:t>
            </a:r>
          </a:p>
        </p:txBody>
      </p:sp>
      <p:sp>
        <p:nvSpPr>
          <p:cNvPr id="4" name="Slide Number Placeholder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a:lstStyle/>
          <a:p>
            <a:fld id="{95CBEC59-7FF9-4688-98DF-89832A0C9025}" type="slidenum">
              <a:rPr lang="en-US" smtClean="0"/>
              <a:t>5</a:t>
            </a:fld>
            <a:endParaRPr lang="en-US" dirty="0"/>
          </a:p>
        </p:txBody>
      </p:sp>
      <p:pic>
        <p:nvPicPr>
          <p:cNvPr id="11" name="Picture 10">
            <a:extLst>
              <a:ext uri="{FF2B5EF4-FFF2-40B4-BE49-F238E27FC236}">
                <a16:creationId xmlns:a16="http://schemas.microsoft.com/office/drawing/2014/main" id="{F9E49E13-7AF1-4E2B-88F5-5601C227AEA2}"/>
              </a:ext>
            </a:extLst>
          </p:cNvPr>
          <p:cNvPicPr>
            <a:picLocks noChangeAspect="1"/>
          </p:cNvPicPr>
          <p:nvPr/>
        </p:nvPicPr>
        <p:blipFill>
          <a:blip r:embed="rId2"/>
          <a:stretch>
            <a:fillRect/>
          </a:stretch>
        </p:blipFill>
        <p:spPr>
          <a:xfrm>
            <a:off x="928801" y="1609725"/>
            <a:ext cx="10434524" cy="4295775"/>
          </a:xfrm>
          <a:prstGeom prst="rect">
            <a:avLst/>
          </a:prstGeom>
        </p:spPr>
      </p:pic>
    </p:spTree>
    <p:extLst>
      <p:ext uri="{BB962C8B-B14F-4D97-AF65-F5344CB8AC3E}">
        <p14:creationId xmlns:p14="http://schemas.microsoft.com/office/powerpoint/2010/main" val="3324330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a:xfrm>
            <a:off x="928800" y="422430"/>
            <a:ext cx="10515600" cy="1325563"/>
          </a:xfrm>
        </p:spPr>
        <p:txBody>
          <a:bodyPr/>
          <a:lstStyle/>
          <a:p>
            <a:r>
              <a:rPr lang="en-US" dirty="0"/>
              <a:t>Examples</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p:txBody>
          <a:bodyPr/>
          <a:lstStyle/>
          <a:p>
            <a:r>
              <a:rPr lang="en-US" dirty="0"/>
              <a:t>Machine Learning</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6</a:t>
            </a:fld>
            <a:endParaRPr lang="en-US" dirty="0"/>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body" idx="1"/>
          </p:nvPr>
        </p:nvSpPr>
        <p:spPr>
          <a:xfrm>
            <a:off x="928800" y="2316979"/>
            <a:ext cx="11025075" cy="823912"/>
          </a:xfrm>
        </p:spPr>
        <p:txBody>
          <a:bodyPr>
            <a:normAutofit/>
          </a:bodyPr>
          <a:lstStyle/>
          <a:p>
            <a:r>
              <a:rPr lang="en-US" dirty="0"/>
              <a:t>Machine learning based on statistics is basically attempting to find the relationship between input and output variables</a:t>
            </a:r>
          </a:p>
        </p:txBody>
      </p:sp>
      <p:pic>
        <p:nvPicPr>
          <p:cNvPr id="19" name="Picture 18">
            <a:extLst>
              <a:ext uri="{FF2B5EF4-FFF2-40B4-BE49-F238E27FC236}">
                <a16:creationId xmlns:a16="http://schemas.microsoft.com/office/drawing/2014/main" id="{A4097183-5A1E-407B-A9FC-2D664C0D6535}"/>
              </a:ext>
            </a:extLst>
          </p:cNvPr>
          <p:cNvPicPr>
            <a:picLocks noChangeAspect="1"/>
          </p:cNvPicPr>
          <p:nvPr/>
        </p:nvPicPr>
        <p:blipFill>
          <a:blip r:embed="rId2"/>
          <a:stretch>
            <a:fillRect/>
          </a:stretch>
        </p:blipFill>
        <p:spPr>
          <a:xfrm>
            <a:off x="209550" y="3312576"/>
            <a:ext cx="5886450" cy="2838450"/>
          </a:xfrm>
          <a:prstGeom prst="rect">
            <a:avLst/>
          </a:prstGeom>
        </p:spPr>
      </p:pic>
      <p:pic>
        <p:nvPicPr>
          <p:cNvPr id="21" name="Picture 20">
            <a:extLst>
              <a:ext uri="{FF2B5EF4-FFF2-40B4-BE49-F238E27FC236}">
                <a16:creationId xmlns:a16="http://schemas.microsoft.com/office/drawing/2014/main" id="{7459A9E9-7752-4FA2-8224-D1B848FA8B02}"/>
              </a:ext>
            </a:extLst>
          </p:cNvPr>
          <p:cNvPicPr>
            <a:picLocks noChangeAspect="1"/>
          </p:cNvPicPr>
          <p:nvPr/>
        </p:nvPicPr>
        <p:blipFill>
          <a:blip r:embed="rId3"/>
          <a:stretch>
            <a:fillRect/>
          </a:stretch>
        </p:blipFill>
        <p:spPr>
          <a:xfrm>
            <a:off x="6505576" y="3312576"/>
            <a:ext cx="5286374" cy="2838450"/>
          </a:xfrm>
          <a:prstGeom prst="rect">
            <a:avLst/>
          </a:prstGeom>
        </p:spPr>
      </p:pic>
    </p:spTree>
    <p:extLst>
      <p:ext uri="{BB962C8B-B14F-4D97-AF65-F5344CB8AC3E}">
        <p14:creationId xmlns:p14="http://schemas.microsoft.com/office/powerpoint/2010/main" val="3440486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ACAEA0E-0AD2-4431-A4BB-BA6FE0FB9361}"/>
              </a:ext>
            </a:extLst>
          </p:cNvPr>
          <p:cNvSpPr>
            <a:spLocks noGrp="1"/>
          </p:cNvSpPr>
          <p:nvPr>
            <p:ph type="ftr" sz="quarter" idx="11"/>
          </p:nvPr>
        </p:nvSpPr>
        <p:spPr/>
        <p:txBody>
          <a:bodyPr/>
          <a:lstStyle/>
          <a:p>
            <a:r>
              <a:rPr lang="en-US" dirty="0"/>
              <a:t>Machine Learning</a:t>
            </a:r>
          </a:p>
        </p:txBody>
      </p:sp>
      <p:sp>
        <p:nvSpPr>
          <p:cNvPr id="6" name="Slide Number Placeholder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a:lstStyle/>
          <a:p>
            <a:fld id="{95CBEC59-7FF9-4688-98DF-89832A0C9025}" type="slidenum">
              <a:rPr lang="en-US" smtClean="0"/>
              <a:t>7</a:t>
            </a:fld>
            <a:endParaRPr lang="en-US" dirty="0"/>
          </a:p>
        </p:txBody>
      </p:sp>
      <p:pic>
        <p:nvPicPr>
          <p:cNvPr id="17" name="Picture 16">
            <a:extLst>
              <a:ext uri="{FF2B5EF4-FFF2-40B4-BE49-F238E27FC236}">
                <a16:creationId xmlns:a16="http://schemas.microsoft.com/office/drawing/2014/main" id="{F27817FD-7076-4630-9B73-0DB1F2A8B44C}"/>
              </a:ext>
            </a:extLst>
          </p:cNvPr>
          <p:cNvPicPr>
            <a:picLocks noChangeAspect="1"/>
          </p:cNvPicPr>
          <p:nvPr/>
        </p:nvPicPr>
        <p:blipFill>
          <a:blip r:embed="rId2"/>
          <a:stretch>
            <a:fillRect/>
          </a:stretch>
        </p:blipFill>
        <p:spPr>
          <a:xfrm>
            <a:off x="428624" y="14288"/>
            <a:ext cx="5438775" cy="2981325"/>
          </a:xfrm>
          <a:prstGeom prst="rect">
            <a:avLst/>
          </a:prstGeom>
        </p:spPr>
      </p:pic>
      <p:pic>
        <p:nvPicPr>
          <p:cNvPr id="19" name="Picture 18">
            <a:extLst>
              <a:ext uri="{FF2B5EF4-FFF2-40B4-BE49-F238E27FC236}">
                <a16:creationId xmlns:a16="http://schemas.microsoft.com/office/drawing/2014/main" id="{4E9E16A6-509D-4C7C-BE8B-4E26EEDA7E4D}"/>
              </a:ext>
            </a:extLst>
          </p:cNvPr>
          <p:cNvPicPr>
            <a:picLocks noChangeAspect="1"/>
          </p:cNvPicPr>
          <p:nvPr/>
        </p:nvPicPr>
        <p:blipFill>
          <a:blip r:embed="rId3"/>
          <a:stretch>
            <a:fillRect/>
          </a:stretch>
        </p:blipFill>
        <p:spPr>
          <a:xfrm>
            <a:off x="6014672" y="14287"/>
            <a:ext cx="5748704" cy="2952750"/>
          </a:xfrm>
          <a:prstGeom prst="rect">
            <a:avLst/>
          </a:prstGeom>
        </p:spPr>
      </p:pic>
      <p:pic>
        <p:nvPicPr>
          <p:cNvPr id="21" name="Picture 20">
            <a:extLst>
              <a:ext uri="{FF2B5EF4-FFF2-40B4-BE49-F238E27FC236}">
                <a16:creationId xmlns:a16="http://schemas.microsoft.com/office/drawing/2014/main" id="{A1FB47B9-1FCC-4289-80BF-AD4BB741AC8B}"/>
              </a:ext>
            </a:extLst>
          </p:cNvPr>
          <p:cNvPicPr>
            <a:picLocks noChangeAspect="1"/>
          </p:cNvPicPr>
          <p:nvPr/>
        </p:nvPicPr>
        <p:blipFill>
          <a:blip r:embed="rId4"/>
          <a:stretch>
            <a:fillRect/>
          </a:stretch>
        </p:blipFill>
        <p:spPr>
          <a:xfrm>
            <a:off x="3300412" y="3100913"/>
            <a:ext cx="5210175" cy="2981325"/>
          </a:xfrm>
          <a:prstGeom prst="rect">
            <a:avLst/>
          </a:prstGeom>
        </p:spPr>
      </p:pic>
    </p:spTree>
    <p:extLst>
      <p:ext uri="{BB962C8B-B14F-4D97-AF65-F5344CB8AC3E}">
        <p14:creationId xmlns:p14="http://schemas.microsoft.com/office/powerpoint/2010/main" val="3198773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5477E-549B-4096-839F-00062028AA75}"/>
              </a:ext>
            </a:extLst>
          </p:cNvPr>
          <p:cNvSpPr>
            <a:spLocks noGrp="1"/>
          </p:cNvSpPr>
          <p:nvPr>
            <p:ph type="title"/>
          </p:nvPr>
        </p:nvSpPr>
        <p:spPr/>
        <p:txBody>
          <a:bodyPr/>
          <a:lstStyle/>
          <a:p>
            <a:r>
              <a:rPr lang="en-US" dirty="0"/>
              <a:t>Choice of ML Model</a:t>
            </a:r>
            <a:endParaRPr lang="en-IN" dirty="0"/>
          </a:p>
        </p:txBody>
      </p:sp>
      <p:sp>
        <p:nvSpPr>
          <p:cNvPr id="3" name="Content Placeholder 2">
            <a:extLst>
              <a:ext uri="{FF2B5EF4-FFF2-40B4-BE49-F238E27FC236}">
                <a16:creationId xmlns:a16="http://schemas.microsoft.com/office/drawing/2014/main" id="{D01E0E25-6188-478A-BE2D-81E81D669130}"/>
              </a:ext>
            </a:extLst>
          </p:cNvPr>
          <p:cNvSpPr>
            <a:spLocks noGrp="1"/>
          </p:cNvSpPr>
          <p:nvPr>
            <p:ph idx="1"/>
          </p:nvPr>
        </p:nvSpPr>
        <p:spPr>
          <a:xfrm>
            <a:off x="1527520" y="2724150"/>
            <a:ext cx="8997737" cy="3088045"/>
          </a:xfrm>
        </p:spPr>
        <p:txBody>
          <a:bodyPr/>
          <a:lstStyle/>
          <a:p>
            <a:pPr marL="285750" indent="-285750">
              <a:buFont typeface="Arial" panose="020B0604020202020204" pitchFamily="34" charset="0"/>
              <a:buChar char="•"/>
            </a:pPr>
            <a:r>
              <a:rPr lang="en-US" dirty="0"/>
              <a:t>Choice of model for estimating will depend on whether we want to predict or infer. • </a:t>
            </a:r>
          </a:p>
          <a:p>
            <a:pPr marL="285750" indent="-285750">
              <a:buFont typeface="Arial" panose="020B0604020202020204" pitchFamily="34" charset="0"/>
              <a:buChar char="•"/>
            </a:pPr>
            <a:r>
              <a:rPr lang="en-US" dirty="0"/>
              <a:t>For Prediction, accuracy of predicted function is the most important • </a:t>
            </a:r>
          </a:p>
          <a:p>
            <a:pPr marL="285750" indent="-285750">
              <a:buFont typeface="Arial" panose="020B0604020202020204" pitchFamily="34" charset="0"/>
              <a:buChar char="•"/>
            </a:pPr>
            <a:r>
              <a:rPr lang="en-US" dirty="0"/>
              <a:t>For Inference, interpretability of predicted function is most important </a:t>
            </a:r>
          </a:p>
          <a:p>
            <a:pPr marL="285750" indent="-285750">
              <a:buFont typeface="Arial" panose="020B0604020202020204" pitchFamily="34" charset="0"/>
              <a:buChar char="•"/>
            </a:pPr>
            <a:r>
              <a:rPr lang="en-US" dirty="0"/>
              <a:t>For example, linear regression is simple to interpret but may not give very accurate predicted values of Y .</a:t>
            </a:r>
          </a:p>
          <a:p>
            <a:pPr marL="285750" indent="-285750">
              <a:buFont typeface="Arial" panose="020B0604020202020204" pitchFamily="34" charset="0"/>
              <a:buChar char="•"/>
            </a:pPr>
            <a:r>
              <a:rPr lang="en-US" dirty="0"/>
              <a:t>Whereas highly non-linear models may be predicting very accurately but the relationship may be very difficult to interpret</a:t>
            </a:r>
            <a:endParaRPr lang="en-IN" dirty="0"/>
          </a:p>
        </p:txBody>
      </p:sp>
      <p:sp>
        <p:nvSpPr>
          <p:cNvPr id="4" name="Footer Placeholder 3">
            <a:extLst>
              <a:ext uri="{FF2B5EF4-FFF2-40B4-BE49-F238E27FC236}">
                <a16:creationId xmlns:a16="http://schemas.microsoft.com/office/drawing/2014/main" id="{D9C3E3BE-FB46-4427-9923-E3D89422BE5E}"/>
              </a:ext>
            </a:extLst>
          </p:cNvPr>
          <p:cNvSpPr>
            <a:spLocks noGrp="1"/>
          </p:cNvSpPr>
          <p:nvPr>
            <p:ph type="ftr" sz="quarter" idx="11"/>
          </p:nvPr>
        </p:nvSpPr>
        <p:spPr/>
        <p:txBody>
          <a:bodyPr/>
          <a:lstStyle/>
          <a:p>
            <a:r>
              <a:rPr lang="en-US" dirty="0"/>
              <a:t>Machine Learning</a:t>
            </a:r>
          </a:p>
        </p:txBody>
      </p:sp>
      <p:sp>
        <p:nvSpPr>
          <p:cNvPr id="5" name="Slide Number Placeholder 4">
            <a:extLst>
              <a:ext uri="{FF2B5EF4-FFF2-40B4-BE49-F238E27FC236}">
                <a16:creationId xmlns:a16="http://schemas.microsoft.com/office/drawing/2014/main" id="{E196DB41-0FB8-4A19-951B-17644F5241A1}"/>
              </a:ext>
            </a:extLst>
          </p:cNvPr>
          <p:cNvSpPr>
            <a:spLocks noGrp="1"/>
          </p:cNvSpPr>
          <p:nvPr>
            <p:ph type="sldNum" sz="quarter" idx="12"/>
          </p:nvPr>
        </p:nvSpPr>
        <p:spPr/>
        <p:txBody>
          <a:bodyPr/>
          <a:lstStyle/>
          <a:p>
            <a:fld id="{95CBEC59-7FF9-4688-98DF-89832A0C9025}" type="slidenum">
              <a:rPr lang="en-US" smtClean="0"/>
              <a:t>8</a:t>
            </a:fld>
            <a:endParaRPr lang="en-US" dirty="0"/>
          </a:p>
        </p:txBody>
      </p:sp>
      <p:sp>
        <p:nvSpPr>
          <p:cNvPr id="6" name="Subtitle 5">
            <a:extLst>
              <a:ext uri="{FF2B5EF4-FFF2-40B4-BE49-F238E27FC236}">
                <a16:creationId xmlns:a16="http://schemas.microsoft.com/office/drawing/2014/main" id="{81D1F762-4964-478D-A417-788CC5633B03}"/>
              </a:ext>
            </a:extLst>
          </p:cNvPr>
          <p:cNvSpPr>
            <a:spLocks noGrp="1"/>
          </p:cNvSpPr>
          <p:nvPr>
            <p:ph type="subTitle" idx="13"/>
          </p:nvPr>
        </p:nvSpPr>
        <p:spPr/>
        <p:txBody>
          <a:bodyPr>
            <a:normAutofit fontScale="92500" lnSpcReduction="10000"/>
          </a:bodyPr>
          <a:lstStyle/>
          <a:p>
            <a:r>
              <a:rPr lang="en-US" dirty="0"/>
              <a:t>f(x) defines the relationship between dependent and independent variables.</a:t>
            </a:r>
            <a:endParaRPr lang="en-IN" dirty="0"/>
          </a:p>
        </p:txBody>
      </p:sp>
    </p:spTree>
    <p:extLst>
      <p:ext uri="{BB962C8B-B14F-4D97-AF65-F5344CB8AC3E}">
        <p14:creationId xmlns:p14="http://schemas.microsoft.com/office/powerpoint/2010/main" val="4176708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B7C3C-C763-45B8-8571-2C0CECE446A8}"/>
              </a:ext>
            </a:extLst>
          </p:cNvPr>
          <p:cNvSpPr>
            <a:spLocks noGrp="1"/>
          </p:cNvSpPr>
          <p:nvPr>
            <p:ph type="title"/>
          </p:nvPr>
        </p:nvSpPr>
        <p:spPr/>
        <p:txBody>
          <a:bodyPr/>
          <a:lstStyle/>
          <a:p>
            <a:r>
              <a:rPr lang="en-US" dirty="0"/>
              <a:t>Types of Learning</a:t>
            </a:r>
            <a:endParaRPr lang="en-IN" dirty="0"/>
          </a:p>
        </p:txBody>
      </p:sp>
      <p:sp>
        <p:nvSpPr>
          <p:cNvPr id="3" name="Content Placeholder 2">
            <a:extLst>
              <a:ext uri="{FF2B5EF4-FFF2-40B4-BE49-F238E27FC236}">
                <a16:creationId xmlns:a16="http://schemas.microsoft.com/office/drawing/2014/main" id="{75A1234E-DCE0-4F0B-94D3-31E7E1E5BAB1}"/>
              </a:ext>
            </a:extLst>
          </p:cNvPr>
          <p:cNvSpPr>
            <a:spLocks noGrp="1"/>
          </p:cNvSpPr>
          <p:nvPr>
            <p:ph idx="1"/>
          </p:nvPr>
        </p:nvSpPr>
        <p:spPr>
          <a:xfrm>
            <a:off x="1527520" y="2449630"/>
            <a:ext cx="8997737" cy="3362565"/>
          </a:xfrm>
        </p:spPr>
        <p:txBody>
          <a:bodyPr>
            <a:normAutofit/>
          </a:bodyPr>
          <a:lstStyle/>
          <a:p>
            <a:r>
              <a:rPr lang="en-US" sz="2000" b="1" u="sng" dirty="0"/>
              <a:t>Supervised Learning</a:t>
            </a:r>
            <a:r>
              <a:rPr lang="en-US" sz="2000" b="1" dirty="0"/>
              <a:t>:</a:t>
            </a:r>
            <a:r>
              <a:rPr lang="en-US" sz="2000" dirty="0"/>
              <a:t> • Supervised learning is where you have input variables (x) and an output variable (Y) and you use an algorithm to learn the mapping function from the input to the output. • The goal is to approximate the mapping function so well that when you have new input data (x) that you can predict the output variables (Y) for that data. </a:t>
            </a:r>
          </a:p>
          <a:p>
            <a:r>
              <a:rPr lang="en-US" sz="2000" b="1" u="sng" dirty="0"/>
              <a:t>Unsupervised Learning</a:t>
            </a:r>
            <a:r>
              <a:rPr lang="en-US" sz="2000" dirty="0"/>
              <a:t>: • Unsupervised learning is where you only have input data (X) and no corresponding output variables. • The goal for unsupervised learning is to model the underlying structure or distribution in the data in order to learn more about the data.</a:t>
            </a:r>
            <a:endParaRPr lang="en-IN" sz="2000" dirty="0"/>
          </a:p>
        </p:txBody>
      </p:sp>
      <p:sp>
        <p:nvSpPr>
          <p:cNvPr id="4" name="Footer Placeholder 3">
            <a:extLst>
              <a:ext uri="{FF2B5EF4-FFF2-40B4-BE49-F238E27FC236}">
                <a16:creationId xmlns:a16="http://schemas.microsoft.com/office/drawing/2014/main" id="{81D72D72-506A-4C10-99CC-6FA106678DB9}"/>
              </a:ext>
            </a:extLst>
          </p:cNvPr>
          <p:cNvSpPr>
            <a:spLocks noGrp="1"/>
          </p:cNvSpPr>
          <p:nvPr>
            <p:ph type="ftr" sz="quarter" idx="11"/>
          </p:nvPr>
        </p:nvSpPr>
        <p:spPr>
          <a:xfrm>
            <a:off x="599049" y="6166631"/>
            <a:ext cx="2788169" cy="365125"/>
          </a:xfrm>
        </p:spPr>
        <p:txBody>
          <a:bodyPr/>
          <a:lstStyle/>
          <a:p>
            <a:r>
              <a:rPr lang="en-US" dirty="0"/>
              <a:t>Machine Learning</a:t>
            </a:r>
          </a:p>
        </p:txBody>
      </p:sp>
      <p:sp>
        <p:nvSpPr>
          <p:cNvPr id="5" name="Slide Number Placeholder 4">
            <a:extLst>
              <a:ext uri="{FF2B5EF4-FFF2-40B4-BE49-F238E27FC236}">
                <a16:creationId xmlns:a16="http://schemas.microsoft.com/office/drawing/2014/main" id="{E01B806F-AD91-4D31-8495-5E6F10639E80}"/>
              </a:ext>
            </a:extLst>
          </p:cNvPr>
          <p:cNvSpPr>
            <a:spLocks noGrp="1"/>
          </p:cNvSpPr>
          <p:nvPr>
            <p:ph type="sldNum" sz="quarter" idx="12"/>
          </p:nvPr>
        </p:nvSpPr>
        <p:spPr/>
        <p:txBody>
          <a:bodyPr/>
          <a:lstStyle/>
          <a:p>
            <a:fld id="{95CBEC59-7FF9-4688-98DF-89832A0C9025}" type="slidenum">
              <a:rPr lang="en-US" smtClean="0"/>
              <a:t>9</a:t>
            </a:fld>
            <a:endParaRPr lang="en-US" dirty="0"/>
          </a:p>
        </p:txBody>
      </p:sp>
      <p:sp>
        <p:nvSpPr>
          <p:cNvPr id="6" name="Subtitle 5">
            <a:extLst>
              <a:ext uri="{FF2B5EF4-FFF2-40B4-BE49-F238E27FC236}">
                <a16:creationId xmlns:a16="http://schemas.microsoft.com/office/drawing/2014/main" id="{6B3EE638-6948-457D-A6F4-20BFBB3A5B18}"/>
              </a:ext>
            </a:extLst>
          </p:cNvPr>
          <p:cNvSpPr>
            <a:spLocks noGrp="1"/>
          </p:cNvSpPr>
          <p:nvPr>
            <p:ph type="subTitle" idx="13"/>
          </p:nvPr>
        </p:nvSpPr>
        <p:spPr/>
        <p:txBody>
          <a:bodyPr/>
          <a:lstStyle/>
          <a:p>
            <a:r>
              <a:rPr lang="en-IN" dirty="0"/>
              <a:t>Supervised Vs Unsupervised</a:t>
            </a:r>
          </a:p>
        </p:txBody>
      </p:sp>
    </p:spTree>
    <p:extLst>
      <p:ext uri="{BB962C8B-B14F-4D97-AF65-F5344CB8AC3E}">
        <p14:creationId xmlns:p14="http://schemas.microsoft.com/office/powerpoint/2010/main" val="2490522235"/>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113</TotalTime>
  <Words>1290</Words>
  <Application>Microsoft Office PowerPoint</Application>
  <PresentationFormat>Widescreen</PresentationFormat>
  <Paragraphs>111</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Avenir Next LT Pro</vt:lpstr>
      <vt:lpstr>Speak Pro</vt:lpstr>
      <vt:lpstr>Calibri</vt:lpstr>
      <vt:lpstr>Office Theme</vt:lpstr>
      <vt:lpstr>LAB ACTIVITY-10</vt:lpstr>
      <vt:lpstr>OBJECTIVE AND METHODOLOGY</vt:lpstr>
      <vt:lpstr>MACHINE LEARNING</vt:lpstr>
      <vt:lpstr>Overview of Machine Learning</vt:lpstr>
      <vt:lpstr>What is ML?</vt:lpstr>
      <vt:lpstr>Examples</vt:lpstr>
      <vt:lpstr>PowerPoint Presentation</vt:lpstr>
      <vt:lpstr>Choice of ML Model</vt:lpstr>
      <vt:lpstr>Types of Learning</vt:lpstr>
      <vt:lpstr>Supervised Learning Example</vt:lpstr>
      <vt:lpstr>Unsupervised Learning Example</vt:lpstr>
      <vt:lpstr>Classification vs Regression</vt:lpstr>
      <vt:lpstr>Classification vs Regression</vt:lpstr>
      <vt:lpstr>Steps in building ML Model</vt:lpstr>
      <vt:lpstr>PowerPoint Presentation</vt:lpstr>
      <vt:lpstr>PowerPoint Presentation</vt:lpstr>
      <vt:lpstr>PowerPoint Presentation</vt:lpstr>
      <vt:lpstr>Scope Of Machine Learning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ACTIVITY-10</dc:title>
  <dc:creator>Amogh</dc:creator>
  <cp:lastModifiedBy>Amogh</cp:lastModifiedBy>
  <cp:revision>17</cp:revision>
  <dcterms:created xsi:type="dcterms:W3CDTF">2021-07-31T04:46:01Z</dcterms:created>
  <dcterms:modified xsi:type="dcterms:W3CDTF">2021-07-31T11:13:29Z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